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93" r:id="rId10"/>
    <p:sldId id="263" r:id="rId11"/>
    <p:sldId id="264" r:id="rId12"/>
    <p:sldId id="265" r:id="rId13"/>
    <p:sldId id="266" r:id="rId14"/>
    <p:sldId id="267" r:id="rId15"/>
    <p:sldId id="268" r:id="rId16"/>
    <p:sldId id="294" r:id="rId17"/>
    <p:sldId id="270" r:id="rId18"/>
    <p:sldId id="295" r:id="rId19"/>
    <p:sldId id="273" r:id="rId20"/>
    <p:sldId id="276" r:id="rId21"/>
    <p:sldId id="277" r:id="rId22"/>
    <p:sldId id="281" r:id="rId23"/>
    <p:sldId id="283" r:id="rId24"/>
    <p:sldId id="284" r:id="rId25"/>
    <p:sldId id="285" r:id="rId26"/>
    <p:sldId id="287" r:id="rId27"/>
    <p:sldId id="289" r:id="rId28"/>
    <p:sldId id="290" r:id="rId29"/>
    <p:sldId id="291" r:id="rId30"/>
    <p:sldId id="292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39" autoAdjust="0"/>
  </p:normalViewPr>
  <p:slideViewPr>
    <p:cSldViewPr snapToGrid="0">
      <p:cViewPr varScale="1">
        <p:scale>
          <a:sx n="123" d="100"/>
          <a:sy n="123" d="100"/>
        </p:scale>
        <p:origin x="39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0BB49-5A62-479A-AC46-C605126960E2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911ED7-25DB-4D76-BE11-C604030E625F}">
      <dgm:prSet/>
      <dgm:spPr/>
      <dgm:t>
        <a:bodyPr/>
        <a:lstStyle/>
        <a:p>
          <a:r>
            <a:rPr lang="en-US" i="1"/>
            <a:t>“Meta” –</a:t>
          </a:r>
          <a:r>
            <a:rPr lang="en-US"/>
            <a:t> Greek meaning </a:t>
          </a:r>
          <a:r>
            <a:rPr lang="en-US" i="1"/>
            <a:t>“after”, “beyond”, </a:t>
          </a:r>
          <a:r>
            <a:rPr lang="en-US"/>
            <a:t>or </a:t>
          </a:r>
          <a:r>
            <a:rPr lang="en-US" i="1"/>
            <a:t>“along with”</a:t>
          </a:r>
          <a:endParaRPr lang="en-US"/>
        </a:p>
      </dgm:t>
    </dgm:pt>
    <dgm:pt modelId="{92E4993B-2674-40B3-9D3F-D9D61647268C}" type="parTrans" cxnId="{E827C678-7773-4908-8B0C-9EE78113591E}">
      <dgm:prSet/>
      <dgm:spPr/>
      <dgm:t>
        <a:bodyPr/>
        <a:lstStyle/>
        <a:p>
          <a:endParaRPr lang="en-US"/>
        </a:p>
      </dgm:t>
    </dgm:pt>
    <dgm:pt modelId="{D848EB71-6C5B-4211-BEE1-8CB39E7BDA78}" type="sibTrans" cxnId="{E827C678-7773-4908-8B0C-9EE78113591E}">
      <dgm:prSet/>
      <dgm:spPr/>
      <dgm:t>
        <a:bodyPr/>
        <a:lstStyle/>
        <a:p>
          <a:endParaRPr lang="en-US"/>
        </a:p>
      </dgm:t>
    </dgm:pt>
    <dgm:pt modelId="{D33039F1-4735-4E98-90C4-CDECCDF64A49}">
      <dgm:prSet/>
      <dgm:spPr/>
      <dgm:t>
        <a:bodyPr/>
        <a:lstStyle/>
        <a:p>
          <a:r>
            <a:rPr lang="en-US" i="1"/>
            <a:t>“Heuristic” – </a:t>
          </a:r>
          <a:r>
            <a:rPr lang="en-US"/>
            <a:t>Greek meaning </a:t>
          </a:r>
          <a:r>
            <a:rPr lang="en-US" i="1"/>
            <a:t>“to discover”</a:t>
          </a:r>
          <a:endParaRPr lang="en-US"/>
        </a:p>
      </dgm:t>
    </dgm:pt>
    <dgm:pt modelId="{534D303E-600D-4CFA-BC9C-DB9AA4942975}" type="parTrans" cxnId="{2C52731A-D831-449B-B628-798885B3A06D}">
      <dgm:prSet/>
      <dgm:spPr/>
      <dgm:t>
        <a:bodyPr/>
        <a:lstStyle/>
        <a:p>
          <a:endParaRPr lang="en-US"/>
        </a:p>
      </dgm:t>
    </dgm:pt>
    <dgm:pt modelId="{EBE6FF41-58D4-4C6D-AB04-0BC030963089}" type="sibTrans" cxnId="{2C52731A-D831-449B-B628-798885B3A06D}">
      <dgm:prSet/>
      <dgm:spPr/>
      <dgm:t>
        <a:bodyPr/>
        <a:lstStyle/>
        <a:p>
          <a:endParaRPr lang="en-US"/>
        </a:p>
      </dgm:t>
    </dgm:pt>
    <dgm:pt modelId="{F7BD8BFE-8BA2-4290-9FFC-0FC51D8F47EB}">
      <dgm:prSet/>
      <dgm:spPr/>
      <dgm:t>
        <a:bodyPr/>
        <a:lstStyle/>
        <a:p>
          <a:r>
            <a:rPr lang="en-US" dirty="0"/>
            <a:t>Meta-heuristic algorithms trade accuracy for computational performance</a:t>
          </a:r>
        </a:p>
      </dgm:t>
    </dgm:pt>
    <dgm:pt modelId="{9D9258D2-A8A7-4942-9ADD-9D8A877D1A9D}" type="parTrans" cxnId="{7CB4ED8D-B77A-4A7C-906D-DCA67A8A077E}">
      <dgm:prSet/>
      <dgm:spPr/>
      <dgm:t>
        <a:bodyPr/>
        <a:lstStyle/>
        <a:p>
          <a:endParaRPr lang="en-US"/>
        </a:p>
      </dgm:t>
    </dgm:pt>
    <dgm:pt modelId="{DBEB2BD3-D62A-4C56-8DFB-2DCF291D0A52}" type="sibTrans" cxnId="{7CB4ED8D-B77A-4A7C-906D-DCA67A8A077E}">
      <dgm:prSet/>
      <dgm:spPr/>
      <dgm:t>
        <a:bodyPr/>
        <a:lstStyle/>
        <a:p>
          <a:endParaRPr lang="en-US"/>
        </a:p>
      </dgm:t>
    </dgm:pt>
    <dgm:pt modelId="{7537C73F-8F21-497E-944B-AD53E5845095}">
      <dgm:prSet/>
      <dgm:spPr/>
      <dgm:t>
        <a:bodyPr/>
        <a:lstStyle/>
        <a:p>
          <a:r>
            <a:rPr lang="en-US"/>
            <a:t>Can be used on many different problems </a:t>
          </a:r>
        </a:p>
      </dgm:t>
    </dgm:pt>
    <dgm:pt modelId="{FF070B3B-2CC8-453B-A30A-3FEA839BE504}" type="parTrans" cxnId="{538D1145-B865-410B-892D-834259999F9A}">
      <dgm:prSet/>
      <dgm:spPr/>
      <dgm:t>
        <a:bodyPr/>
        <a:lstStyle/>
        <a:p>
          <a:endParaRPr lang="en-US"/>
        </a:p>
      </dgm:t>
    </dgm:pt>
    <dgm:pt modelId="{68CB9525-6D51-41D9-B1F5-B2E6B0E75FE9}" type="sibTrans" cxnId="{538D1145-B865-410B-892D-834259999F9A}">
      <dgm:prSet/>
      <dgm:spPr/>
      <dgm:t>
        <a:bodyPr/>
        <a:lstStyle/>
        <a:p>
          <a:endParaRPr lang="en-US"/>
        </a:p>
      </dgm:t>
    </dgm:pt>
    <dgm:pt modelId="{C0AA80B2-9174-4273-9B98-410125102C10}">
      <dgm:prSet/>
      <dgm:spPr/>
      <dgm:t>
        <a:bodyPr/>
        <a:lstStyle/>
        <a:p>
          <a:r>
            <a:rPr lang="en-US" dirty="0"/>
            <a:t>Won’t guarantee the exact solution</a:t>
          </a:r>
        </a:p>
      </dgm:t>
    </dgm:pt>
    <dgm:pt modelId="{09E13EBB-2D64-42E3-88D8-F36790528FAC}" type="parTrans" cxnId="{B286054B-B1E0-490B-BC50-26BD5DC03EE4}">
      <dgm:prSet/>
      <dgm:spPr/>
      <dgm:t>
        <a:bodyPr/>
        <a:lstStyle/>
        <a:p>
          <a:endParaRPr lang="en-US"/>
        </a:p>
      </dgm:t>
    </dgm:pt>
    <dgm:pt modelId="{763E2C26-9FA3-4742-9326-86016E569D5E}" type="sibTrans" cxnId="{B286054B-B1E0-490B-BC50-26BD5DC03EE4}">
      <dgm:prSet/>
      <dgm:spPr/>
      <dgm:t>
        <a:bodyPr/>
        <a:lstStyle/>
        <a:p>
          <a:endParaRPr lang="en-US"/>
        </a:p>
      </dgm:t>
    </dgm:pt>
    <dgm:pt modelId="{82A94985-8239-4D1A-A07C-A353C25F6BA5}">
      <dgm:prSet/>
      <dgm:spPr/>
      <dgm:t>
        <a:bodyPr/>
        <a:lstStyle/>
        <a:p>
          <a:r>
            <a:rPr lang="en-US" dirty="0"/>
            <a:t>Low computational times</a:t>
          </a:r>
        </a:p>
      </dgm:t>
    </dgm:pt>
    <dgm:pt modelId="{1EC7D9C3-833E-4244-9D8A-9905F443F16F}" type="parTrans" cxnId="{E0B339D3-8E2A-45CB-B12F-42BED8A85756}">
      <dgm:prSet/>
      <dgm:spPr/>
      <dgm:t>
        <a:bodyPr/>
        <a:lstStyle/>
        <a:p>
          <a:endParaRPr lang="en-US"/>
        </a:p>
      </dgm:t>
    </dgm:pt>
    <dgm:pt modelId="{F49282CB-D9FE-4640-92D6-64C8CF68B70E}" type="sibTrans" cxnId="{E0B339D3-8E2A-45CB-B12F-42BED8A85756}">
      <dgm:prSet/>
      <dgm:spPr/>
      <dgm:t>
        <a:bodyPr/>
        <a:lstStyle/>
        <a:p>
          <a:endParaRPr lang="en-US"/>
        </a:p>
      </dgm:t>
    </dgm:pt>
    <dgm:pt modelId="{65A257CF-CE19-485C-BEF1-2E5C485E8D51}">
      <dgm:prSet/>
      <dgm:spPr/>
      <dgm:t>
        <a:bodyPr/>
        <a:lstStyle/>
        <a:p>
          <a:r>
            <a:rPr lang="en-US" dirty="0"/>
            <a:t>Uses a fitness function to compare solutions</a:t>
          </a:r>
        </a:p>
      </dgm:t>
    </dgm:pt>
    <dgm:pt modelId="{02A1B9A9-B73B-4B7B-ADB4-D36146A41EDA}" type="parTrans" cxnId="{C8F2D70F-D992-4DCC-BCC5-BEC4B6239C6F}">
      <dgm:prSet/>
      <dgm:spPr/>
    </dgm:pt>
    <dgm:pt modelId="{828D6490-083B-4A40-8F7E-C1293FDCA2D1}" type="sibTrans" cxnId="{C8F2D70F-D992-4DCC-BCC5-BEC4B6239C6F}">
      <dgm:prSet/>
      <dgm:spPr/>
    </dgm:pt>
    <dgm:pt modelId="{761B7051-325A-4C6C-8306-EB6174707C7D}" type="pres">
      <dgm:prSet presAssocID="{E5A0BB49-5A62-479A-AC46-C605126960E2}" presName="linear" presStyleCnt="0">
        <dgm:presLayoutVars>
          <dgm:dir/>
          <dgm:animLvl val="lvl"/>
          <dgm:resizeHandles val="exact"/>
        </dgm:presLayoutVars>
      </dgm:prSet>
      <dgm:spPr/>
    </dgm:pt>
    <dgm:pt modelId="{4D98E410-671E-4247-9299-BABAA16FAEAE}" type="pres">
      <dgm:prSet presAssocID="{3A911ED7-25DB-4D76-BE11-C604030E625F}" presName="parentLin" presStyleCnt="0"/>
      <dgm:spPr/>
    </dgm:pt>
    <dgm:pt modelId="{C9A1A620-5131-41B9-8CC5-273D8B901A86}" type="pres">
      <dgm:prSet presAssocID="{3A911ED7-25DB-4D76-BE11-C604030E625F}" presName="parentLeftMargin" presStyleLbl="node1" presStyleIdx="0" presStyleCnt="3"/>
      <dgm:spPr/>
    </dgm:pt>
    <dgm:pt modelId="{A4B85DF4-2DA9-451C-BD03-F6CDC57E416F}" type="pres">
      <dgm:prSet presAssocID="{3A911ED7-25DB-4D76-BE11-C604030E62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2F2DFB-4F21-4BCB-878A-B183C1DEEB40}" type="pres">
      <dgm:prSet presAssocID="{3A911ED7-25DB-4D76-BE11-C604030E625F}" presName="negativeSpace" presStyleCnt="0"/>
      <dgm:spPr/>
    </dgm:pt>
    <dgm:pt modelId="{E13EF2A8-4570-43E2-B7F3-7E9255DE5C6A}" type="pres">
      <dgm:prSet presAssocID="{3A911ED7-25DB-4D76-BE11-C604030E625F}" presName="childText" presStyleLbl="conFgAcc1" presStyleIdx="0" presStyleCnt="3">
        <dgm:presLayoutVars>
          <dgm:bulletEnabled val="1"/>
        </dgm:presLayoutVars>
      </dgm:prSet>
      <dgm:spPr/>
    </dgm:pt>
    <dgm:pt modelId="{1A972426-551D-41D3-A171-2BC1BAAB7B94}" type="pres">
      <dgm:prSet presAssocID="{D848EB71-6C5B-4211-BEE1-8CB39E7BDA78}" presName="spaceBetweenRectangles" presStyleCnt="0"/>
      <dgm:spPr/>
    </dgm:pt>
    <dgm:pt modelId="{110B969E-1761-4265-82B7-41A347BF01F3}" type="pres">
      <dgm:prSet presAssocID="{D33039F1-4735-4E98-90C4-CDECCDF64A49}" presName="parentLin" presStyleCnt="0"/>
      <dgm:spPr/>
    </dgm:pt>
    <dgm:pt modelId="{0EB021D4-3F18-4297-A22E-F6B1EAA445DF}" type="pres">
      <dgm:prSet presAssocID="{D33039F1-4735-4E98-90C4-CDECCDF64A49}" presName="parentLeftMargin" presStyleLbl="node1" presStyleIdx="0" presStyleCnt="3"/>
      <dgm:spPr/>
    </dgm:pt>
    <dgm:pt modelId="{64438388-0EF2-46F6-8595-8C5158F28ED1}" type="pres">
      <dgm:prSet presAssocID="{D33039F1-4735-4E98-90C4-CDECCDF64A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24AA5E-DDD8-4703-B150-BA642AF7FF2C}" type="pres">
      <dgm:prSet presAssocID="{D33039F1-4735-4E98-90C4-CDECCDF64A49}" presName="negativeSpace" presStyleCnt="0"/>
      <dgm:spPr/>
    </dgm:pt>
    <dgm:pt modelId="{F77631E5-140F-4192-A77D-B72C07B69BBD}" type="pres">
      <dgm:prSet presAssocID="{D33039F1-4735-4E98-90C4-CDECCDF64A49}" presName="childText" presStyleLbl="conFgAcc1" presStyleIdx="1" presStyleCnt="3">
        <dgm:presLayoutVars>
          <dgm:bulletEnabled val="1"/>
        </dgm:presLayoutVars>
      </dgm:prSet>
      <dgm:spPr/>
    </dgm:pt>
    <dgm:pt modelId="{285678CC-1DCB-40F1-82B2-44F5D2D1CAD8}" type="pres">
      <dgm:prSet presAssocID="{EBE6FF41-58D4-4C6D-AB04-0BC030963089}" presName="spaceBetweenRectangles" presStyleCnt="0"/>
      <dgm:spPr/>
    </dgm:pt>
    <dgm:pt modelId="{2198B4B1-6E70-4BEE-B088-A95CFF90DCE1}" type="pres">
      <dgm:prSet presAssocID="{F7BD8BFE-8BA2-4290-9FFC-0FC51D8F47EB}" presName="parentLin" presStyleCnt="0"/>
      <dgm:spPr/>
    </dgm:pt>
    <dgm:pt modelId="{0130F4C5-C655-4BD6-9F05-2AEF09B3A5B0}" type="pres">
      <dgm:prSet presAssocID="{F7BD8BFE-8BA2-4290-9FFC-0FC51D8F47EB}" presName="parentLeftMargin" presStyleLbl="node1" presStyleIdx="1" presStyleCnt="3"/>
      <dgm:spPr/>
    </dgm:pt>
    <dgm:pt modelId="{77ED4E9B-3E3E-436F-917F-EE3F560C2D31}" type="pres">
      <dgm:prSet presAssocID="{F7BD8BFE-8BA2-4290-9FFC-0FC51D8F47E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A1F8F7D-CE31-4729-8FF9-7B47B5E0F044}" type="pres">
      <dgm:prSet presAssocID="{F7BD8BFE-8BA2-4290-9FFC-0FC51D8F47EB}" presName="negativeSpace" presStyleCnt="0"/>
      <dgm:spPr/>
    </dgm:pt>
    <dgm:pt modelId="{5D34FA63-7858-42AC-8E88-FB80BA4658BD}" type="pres">
      <dgm:prSet presAssocID="{F7BD8BFE-8BA2-4290-9FFC-0FC51D8F47E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B294C09-F5BA-47BD-B78C-EDAB7A1B2C4C}" type="presOf" srcId="{D33039F1-4735-4E98-90C4-CDECCDF64A49}" destId="{0EB021D4-3F18-4297-A22E-F6B1EAA445DF}" srcOrd="0" destOrd="0" presId="urn:microsoft.com/office/officeart/2005/8/layout/list1"/>
    <dgm:cxn modelId="{C8F2D70F-D992-4DCC-BCC5-BEC4B6239C6F}" srcId="{F7BD8BFE-8BA2-4290-9FFC-0FC51D8F47EB}" destId="{65A257CF-CE19-485C-BEF1-2E5C485E8D51}" srcOrd="3" destOrd="0" parTransId="{02A1B9A9-B73B-4B7B-ADB4-D36146A41EDA}" sibTransId="{828D6490-083B-4A40-8F7E-C1293FDCA2D1}"/>
    <dgm:cxn modelId="{4E701F14-C992-4392-BF85-A8D0EC65F80D}" type="presOf" srcId="{D33039F1-4735-4E98-90C4-CDECCDF64A49}" destId="{64438388-0EF2-46F6-8595-8C5158F28ED1}" srcOrd="1" destOrd="0" presId="urn:microsoft.com/office/officeart/2005/8/layout/list1"/>
    <dgm:cxn modelId="{2C52731A-D831-449B-B628-798885B3A06D}" srcId="{E5A0BB49-5A62-479A-AC46-C605126960E2}" destId="{D33039F1-4735-4E98-90C4-CDECCDF64A49}" srcOrd="1" destOrd="0" parTransId="{534D303E-600D-4CFA-BC9C-DB9AA4942975}" sibTransId="{EBE6FF41-58D4-4C6D-AB04-0BC030963089}"/>
    <dgm:cxn modelId="{A1ED2023-00D9-47E4-B9AF-28164C9F43D8}" type="presOf" srcId="{F7BD8BFE-8BA2-4290-9FFC-0FC51D8F47EB}" destId="{0130F4C5-C655-4BD6-9F05-2AEF09B3A5B0}" srcOrd="0" destOrd="0" presId="urn:microsoft.com/office/officeart/2005/8/layout/list1"/>
    <dgm:cxn modelId="{3B5C7C25-017F-4648-AD30-D334198E6136}" type="presOf" srcId="{82A94985-8239-4D1A-A07C-A353C25F6BA5}" destId="{5D34FA63-7858-42AC-8E88-FB80BA4658BD}" srcOrd="0" destOrd="2" presId="urn:microsoft.com/office/officeart/2005/8/layout/list1"/>
    <dgm:cxn modelId="{538D1145-B865-410B-892D-834259999F9A}" srcId="{F7BD8BFE-8BA2-4290-9FFC-0FC51D8F47EB}" destId="{7537C73F-8F21-497E-944B-AD53E5845095}" srcOrd="0" destOrd="0" parTransId="{FF070B3B-2CC8-453B-A30A-3FEA839BE504}" sibTransId="{68CB9525-6D51-41D9-B1F5-B2E6B0E75FE9}"/>
    <dgm:cxn modelId="{737BB368-1E55-48E5-9E25-39A0B5E51F6E}" type="presOf" srcId="{E5A0BB49-5A62-479A-AC46-C605126960E2}" destId="{761B7051-325A-4C6C-8306-EB6174707C7D}" srcOrd="0" destOrd="0" presId="urn:microsoft.com/office/officeart/2005/8/layout/list1"/>
    <dgm:cxn modelId="{B286054B-B1E0-490B-BC50-26BD5DC03EE4}" srcId="{F7BD8BFE-8BA2-4290-9FFC-0FC51D8F47EB}" destId="{C0AA80B2-9174-4273-9B98-410125102C10}" srcOrd="1" destOrd="0" parTransId="{09E13EBB-2D64-42E3-88D8-F36790528FAC}" sibTransId="{763E2C26-9FA3-4742-9326-86016E569D5E}"/>
    <dgm:cxn modelId="{E827C678-7773-4908-8B0C-9EE78113591E}" srcId="{E5A0BB49-5A62-479A-AC46-C605126960E2}" destId="{3A911ED7-25DB-4D76-BE11-C604030E625F}" srcOrd="0" destOrd="0" parTransId="{92E4993B-2674-40B3-9D3F-D9D61647268C}" sibTransId="{D848EB71-6C5B-4211-BEE1-8CB39E7BDA78}"/>
    <dgm:cxn modelId="{989EA57F-0ED0-4F3F-8C72-782C3D3AE966}" type="presOf" srcId="{7537C73F-8F21-497E-944B-AD53E5845095}" destId="{5D34FA63-7858-42AC-8E88-FB80BA4658BD}" srcOrd="0" destOrd="0" presId="urn:microsoft.com/office/officeart/2005/8/layout/list1"/>
    <dgm:cxn modelId="{7CB4ED8D-B77A-4A7C-906D-DCA67A8A077E}" srcId="{E5A0BB49-5A62-479A-AC46-C605126960E2}" destId="{F7BD8BFE-8BA2-4290-9FFC-0FC51D8F47EB}" srcOrd="2" destOrd="0" parTransId="{9D9258D2-A8A7-4942-9ADD-9D8A877D1A9D}" sibTransId="{DBEB2BD3-D62A-4C56-8DFB-2DCF291D0A52}"/>
    <dgm:cxn modelId="{2AFBA695-6A1E-4129-BC0E-5D1A4C9B711C}" type="presOf" srcId="{F7BD8BFE-8BA2-4290-9FFC-0FC51D8F47EB}" destId="{77ED4E9B-3E3E-436F-917F-EE3F560C2D31}" srcOrd="1" destOrd="0" presId="urn:microsoft.com/office/officeart/2005/8/layout/list1"/>
    <dgm:cxn modelId="{688F36A1-BB38-4AA8-912F-C08958BC9587}" type="presOf" srcId="{3A911ED7-25DB-4D76-BE11-C604030E625F}" destId="{C9A1A620-5131-41B9-8CC5-273D8B901A86}" srcOrd="0" destOrd="0" presId="urn:microsoft.com/office/officeart/2005/8/layout/list1"/>
    <dgm:cxn modelId="{4CD3D6A2-87EC-4D2B-A5B5-D4DB64283DAC}" type="presOf" srcId="{65A257CF-CE19-485C-BEF1-2E5C485E8D51}" destId="{5D34FA63-7858-42AC-8E88-FB80BA4658BD}" srcOrd="0" destOrd="3" presId="urn:microsoft.com/office/officeart/2005/8/layout/list1"/>
    <dgm:cxn modelId="{E0B339D3-8E2A-45CB-B12F-42BED8A85756}" srcId="{F7BD8BFE-8BA2-4290-9FFC-0FC51D8F47EB}" destId="{82A94985-8239-4D1A-A07C-A353C25F6BA5}" srcOrd="2" destOrd="0" parTransId="{1EC7D9C3-833E-4244-9D8A-9905F443F16F}" sibTransId="{F49282CB-D9FE-4640-92D6-64C8CF68B70E}"/>
    <dgm:cxn modelId="{8DAB62DE-C567-46EA-866C-4E15F03380C5}" type="presOf" srcId="{C0AA80B2-9174-4273-9B98-410125102C10}" destId="{5D34FA63-7858-42AC-8E88-FB80BA4658BD}" srcOrd="0" destOrd="1" presId="urn:microsoft.com/office/officeart/2005/8/layout/list1"/>
    <dgm:cxn modelId="{870216DF-A5E2-4D44-A4D8-349182CD6D5F}" type="presOf" srcId="{3A911ED7-25DB-4D76-BE11-C604030E625F}" destId="{A4B85DF4-2DA9-451C-BD03-F6CDC57E416F}" srcOrd="1" destOrd="0" presId="urn:microsoft.com/office/officeart/2005/8/layout/list1"/>
    <dgm:cxn modelId="{CEBBEFAC-B4BC-4F5F-B746-B0EDF629E576}" type="presParOf" srcId="{761B7051-325A-4C6C-8306-EB6174707C7D}" destId="{4D98E410-671E-4247-9299-BABAA16FAEAE}" srcOrd="0" destOrd="0" presId="urn:microsoft.com/office/officeart/2005/8/layout/list1"/>
    <dgm:cxn modelId="{610D7FD2-53E2-4BEA-A46D-9C4C0598300F}" type="presParOf" srcId="{4D98E410-671E-4247-9299-BABAA16FAEAE}" destId="{C9A1A620-5131-41B9-8CC5-273D8B901A86}" srcOrd="0" destOrd="0" presId="urn:microsoft.com/office/officeart/2005/8/layout/list1"/>
    <dgm:cxn modelId="{E8852DD2-2137-49FB-80C5-D7DCE4EAD9B7}" type="presParOf" srcId="{4D98E410-671E-4247-9299-BABAA16FAEAE}" destId="{A4B85DF4-2DA9-451C-BD03-F6CDC57E416F}" srcOrd="1" destOrd="0" presId="urn:microsoft.com/office/officeart/2005/8/layout/list1"/>
    <dgm:cxn modelId="{C210DAAD-85BB-486B-9A56-FA8C50F591C5}" type="presParOf" srcId="{761B7051-325A-4C6C-8306-EB6174707C7D}" destId="{872F2DFB-4F21-4BCB-878A-B183C1DEEB40}" srcOrd="1" destOrd="0" presId="urn:microsoft.com/office/officeart/2005/8/layout/list1"/>
    <dgm:cxn modelId="{D37D6753-29B3-43D3-A394-C440579255EB}" type="presParOf" srcId="{761B7051-325A-4C6C-8306-EB6174707C7D}" destId="{E13EF2A8-4570-43E2-B7F3-7E9255DE5C6A}" srcOrd="2" destOrd="0" presId="urn:microsoft.com/office/officeart/2005/8/layout/list1"/>
    <dgm:cxn modelId="{F05A1228-2D0D-4702-8D70-625DDEC20830}" type="presParOf" srcId="{761B7051-325A-4C6C-8306-EB6174707C7D}" destId="{1A972426-551D-41D3-A171-2BC1BAAB7B94}" srcOrd="3" destOrd="0" presId="urn:microsoft.com/office/officeart/2005/8/layout/list1"/>
    <dgm:cxn modelId="{C0A8A104-A0C7-4780-95BB-764704B5FB16}" type="presParOf" srcId="{761B7051-325A-4C6C-8306-EB6174707C7D}" destId="{110B969E-1761-4265-82B7-41A347BF01F3}" srcOrd="4" destOrd="0" presId="urn:microsoft.com/office/officeart/2005/8/layout/list1"/>
    <dgm:cxn modelId="{21BEEA58-6053-41B7-B452-0C4FC179C21A}" type="presParOf" srcId="{110B969E-1761-4265-82B7-41A347BF01F3}" destId="{0EB021D4-3F18-4297-A22E-F6B1EAA445DF}" srcOrd="0" destOrd="0" presId="urn:microsoft.com/office/officeart/2005/8/layout/list1"/>
    <dgm:cxn modelId="{C76569EF-F37D-41FF-AEE2-1C4C64347E86}" type="presParOf" srcId="{110B969E-1761-4265-82B7-41A347BF01F3}" destId="{64438388-0EF2-46F6-8595-8C5158F28ED1}" srcOrd="1" destOrd="0" presId="urn:microsoft.com/office/officeart/2005/8/layout/list1"/>
    <dgm:cxn modelId="{A950BA63-D6E7-47BF-8A78-8A89AE19791B}" type="presParOf" srcId="{761B7051-325A-4C6C-8306-EB6174707C7D}" destId="{9A24AA5E-DDD8-4703-B150-BA642AF7FF2C}" srcOrd="5" destOrd="0" presId="urn:microsoft.com/office/officeart/2005/8/layout/list1"/>
    <dgm:cxn modelId="{B0284BBB-6EA5-4E21-B7A4-94A6914C690E}" type="presParOf" srcId="{761B7051-325A-4C6C-8306-EB6174707C7D}" destId="{F77631E5-140F-4192-A77D-B72C07B69BBD}" srcOrd="6" destOrd="0" presId="urn:microsoft.com/office/officeart/2005/8/layout/list1"/>
    <dgm:cxn modelId="{8FEC1137-47CA-4D54-A833-E397C1C10CA8}" type="presParOf" srcId="{761B7051-325A-4C6C-8306-EB6174707C7D}" destId="{285678CC-1DCB-40F1-82B2-44F5D2D1CAD8}" srcOrd="7" destOrd="0" presId="urn:microsoft.com/office/officeart/2005/8/layout/list1"/>
    <dgm:cxn modelId="{E6582C85-8E92-4C7F-9928-F1A9971FEDB0}" type="presParOf" srcId="{761B7051-325A-4C6C-8306-EB6174707C7D}" destId="{2198B4B1-6E70-4BEE-B088-A95CFF90DCE1}" srcOrd="8" destOrd="0" presId="urn:microsoft.com/office/officeart/2005/8/layout/list1"/>
    <dgm:cxn modelId="{A8567498-10B2-47C5-BD20-F5435FCCCB51}" type="presParOf" srcId="{2198B4B1-6E70-4BEE-B088-A95CFF90DCE1}" destId="{0130F4C5-C655-4BD6-9F05-2AEF09B3A5B0}" srcOrd="0" destOrd="0" presId="urn:microsoft.com/office/officeart/2005/8/layout/list1"/>
    <dgm:cxn modelId="{3DDF3F2E-63BB-4767-99E4-7A146CBF65E8}" type="presParOf" srcId="{2198B4B1-6E70-4BEE-B088-A95CFF90DCE1}" destId="{77ED4E9B-3E3E-436F-917F-EE3F560C2D31}" srcOrd="1" destOrd="0" presId="urn:microsoft.com/office/officeart/2005/8/layout/list1"/>
    <dgm:cxn modelId="{E834EF75-D923-4F06-BEF4-F494E436B0C0}" type="presParOf" srcId="{761B7051-325A-4C6C-8306-EB6174707C7D}" destId="{DA1F8F7D-CE31-4729-8FF9-7B47B5E0F044}" srcOrd="9" destOrd="0" presId="urn:microsoft.com/office/officeart/2005/8/layout/list1"/>
    <dgm:cxn modelId="{74808A04-CAA4-4CBE-8B38-D3D9EE7DDCBA}" type="presParOf" srcId="{761B7051-325A-4C6C-8306-EB6174707C7D}" destId="{5D34FA63-7858-42AC-8E88-FB80BA4658B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345C50-8C0A-4826-9146-E0F6FA7C170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842231-56FF-489D-8E9A-932ED81894E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Objective function is to either:</a:t>
          </a:r>
        </a:p>
      </dgm:t>
    </dgm:pt>
    <dgm:pt modelId="{95D74B7E-77D7-40EA-AA18-81BAD3733430}" type="parTrans" cxnId="{0B11A2A2-F3BD-4E05-A865-74DB99690F3E}">
      <dgm:prSet/>
      <dgm:spPr/>
      <dgm:t>
        <a:bodyPr/>
        <a:lstStyle/>
        <a:p>
          <a:endParaRPr lang="en-US"/>
        </a:p>
      </dgm:t>
    </dgm:pt>
    <dgm:pt modelId="{F8BEE3C1-890D-49A1-A51D-E4B1F6B7FDD4}" type="sibTrans" cxnId="{0B11A2A2-F3BD-4E05-A865-74DB99690F3E}">
      <dgm:prSet/>
      <dgm:spPr/>
      <dgm:t>
        <a:bodyPr/>
        <a:lstStyle/>
        <a:p>
          <a:endParaRPr lang="en-US"/>
        </a:p>
      </dgm:t>
    </dgm:pt>
    <dgm:pt modelId="{78997B4C-5A84-4022-A621-E94F419629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Maximizing for Net present value (NPV) or:</a:t>
          </a:r>
        </a:p>
      </dgm:t>
    </dgm:pt>
    <dgm:pt modelId="{2DF181C0-7E91-4CE8-A19C-B35A37674A9D}" type="parTrans" cxnId="{2F9D0901-5B7F-4147-9C3C-650AB064E79F}">
      <dgm:prSet/>
      <dgm:spPr/>
      <dgm:t>
        <a:bodyPr/>
        <a:lstStyle/>
        <a:p>
          <a:endParaRPr lang="en-US"/>
        </a:p>
      </dgm:t>
    </dgm:pt>
    <dgm:pt modelId="{3EAB20C5-3B7D-4777-940D-AEB455BE2C6F}" type="sibTrans" cxnId="{2F9D0901-5B7F-4147-9C3C-650AB064E79F}">
      <dgm:prSet/>
      <dgm:spPr/>
      <dgm:t>
        <a:bodyPr/>
        <a:lstStyle/>
        <a:p>
          <a:endParaRPr lang="en-US"/>
        </a:p>
      </dgm:t>
    </dgm:pt>
    <dgm:pt modelId="{0F202587-4DF4-45AA-8CD2-38E88ABD44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Minimizing for Levelized cost of storage (LCOS)</a:t>
          </a:r>
        </a:p>
      </dgm:t>
    </dgm:pt>
    <dgm:pt modelId="{EF0F3103-184A-433B-AE55-062C523BA8DE}" type="parTrans" cxnId="{CD5214A2-C7CE-4FBB-88E7-68A1BA538CEB}">
      <dgm:prSet/>
      <dgm:spPr/>
      <dgm:t>
        <a:bodyPr/>
        <a:lstStyle/>
        <a:p>
          <a:endParaRPr lang="en-US"/>
        </a:p>
      </dgm:t>
    </dgm:pt>
    <dgm:pt modelId="{98212510-6C2F-4465-8C47-8C81B03B5AA0}" type="sibTrans" cxnId="{CD5214A2-C7CE-4FBB-88E7-68A1BA538CEB}">
      <dgm:prSet/>
      <dgm:spPr/>
      <dgm:t>
        <a:bodyPr/>
        <a:lstStyle/>
        <a:p>
          <a:endParaRPr lang="en-US"/>
        </a:p>
      </dgm:t>
    </dgm:pt>
    <dgm:pt modelId="{19908A02-63F3-4EA6-B525-4845A860ABC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Optimizing parameters: </a:t>
          </a:r>
        </a:p>
      </dgm:t>
    </dgm:pt>
    <dgm:pt modelId="{20E80EC0-4E81-4DA2-9187-AFCF522877DA}" type="parTrans" cxnId="{58F8E3BF-E8E1-4189-B482-7841F5275B5F}">
      <dgm:prSet/>
      <dgm:spPr/>
      <dgm:t>
        <a:bodyPr/>
        <a:lstStyle/>
        <a:p>
          <a:endParaRPr lang="en-US"/>
        </a:p>
      </dgm:t>
    </dgm:pt>
    <dgm:pt modelId="{2EBAD8E7-8A6B-498C-B8E4-7AA41055629D}" type="sibTrans" cxnId="{58F8E3BF-E8E1-4189-B482-7841F5275B5F}">
      <dgm:prSet/>
      <dgm:spPr/>
      <dgm:t>
        <a:bodyPr/>
        <a:lstStyle/>
        <a:p>
          <a:endParaRPr lang="en-US"/>
        </a:p>
      </dgm:t>
    </dgm:pt>
    <dgm:pt modelId="{B8D40C38-B23A-4767-8AF5-A30CCF991C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Case 2: BESS capacity and power</a:t>
          </a:r>
        </a:p>
      </dgm:t>
    </dgm:pt>
    <dgm:pt modelId="{B9DDE3F9-96FE-4A4A-B671-A66643B5AEEB}" type="sibTrans" cxnId="{F8A5790A-C145-4455-9C68-DFA2AE6804F2}">
      <dgm:prSet/>
      <dgm:spPr/>
      <dgm:t>
        <a:bodyPr/>
        <a:lstStyle/>
        <a:p>
          <a:endParaRPr lang="en-US"/>
        </a:p>
      </dgm:t>
    </dgm:pt>
    <dgm:pt modelId="{944DC82D-9310-4608-8F0F-BE4B753640E8}" type="parTrans" cxnId="{F8A5790A-C145-4455-9C68-DFA2AE6804F2}">
      <dgm:prSet/>
      <dgm:spPr/>
      <dgm:t>
        <a:bodyPr/>
        <a:lstStyle/>
        <a:p>
          <a:endParaRPr lang="en-US"/>
        </a:p>
      </dgm:t>
    </dgm:pt>
    <dgm:pt modelId="{C7E0A425-BA94-49FD-A870-AE90799C5B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Case 3: BESS capacity and power as well as ELH power</a:t>
          </a:r>
        </a:p>
      </dgm:t>
    </dgm:pt>
    <dgm:pt modelId="{796382C6-37B2-4D31-BE26-D3E5A05A3B01}" type="sibTrans" cxnId="{F514F690-A29B-4749-86B5-B5745FF1701F}">
      <dgm:prSet/>
      <dgm:spPr/>
      <dgm:t>
        <a:bodyPr/>
        <a:lstStyle/>
        <a:p>
          <a:endParaRPr lang="en-US"/>
        </a:p>
      </dgm:t>
    </dgm:pt>
    <dgm:pt modelId="{30D3C197-0CE0-4559-99E2-129B63651299}" type="parTrans" cxnId="{F514F690-A29B-4749-86B5-B5745FF1701F}">
      <dgm:prSet/>
      <dgm:spPr/>
      <dgm:t>
        <a:bodyPr/>
        <a:lstStyle/>
        <a:p>
          <a:endParaRPr lang="en-US"/>
        </a:p>
      </dgm:t>
    </dgm:pt>
    <dgm:pt modelId="{57C5C903-56E9-492E-98E3-E16BFB00B819}" type="pres">
      <dgm:prSet presAssocID="{34345C50-8C0A-4826-9146-E0F6FA7C1702}" presName="root" presStyleCnt="0">
        <dgm:presLayoutVars>
          <dgm:dir/>
          <dgm:resizeHandles val="exact"/>
        </dgm:presLayoutVars>
      </dgm:prSet>
      <dgm:spPr/>
    </dgm:pt>
    <dgm:pt modelId="{91292C2D-D40F-4ED3-8E1A-67DF35409B04}" type="pres">
      <dgm:prSet presAssocID="{EE842231-56FF-489D-8E9A-932ED81894E7}" presName="compNode" presStyleCnt="0"/>
      <dgm:spPr/>
    </dgm:pt>
    <dgm:pt modelId="{D32AC425-7950-41D5-AE62-3EE4DACFA13E}" type="pres">
      <dgm:prSet presAssocID="{EE842231-56FF-489D-8E9A-932ED81894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B21CC04-092F-4060-B86A-6660389082C2}" type="pres">
      <dgm:prSet presAssocID="{EE842231-56FF-489D-8E9A-932ED81894E7}" presName="iconSpace" presStyleCnt="0"/>
      <dgm:spPr/>
    </dgm:pt>
    <dgm:pt modelId="{A4B5E3C3-8AA6-44B2-9CAE-2DE900C43D2B}" type="pres">
      <dgm:prSet presAssocID="{EE842231-56FF-489D-8E9A-932ED81894E7}" presName="parTx" presStyleLbl="revTx" presStyleIdx="0" presStyleCnt="4">
        <dgm:presLayoutVars>
          <dgm:chMax val="0"/>
          <dgm:chPref val="0"/>
        </dgm:presLayoutVars>
      </dgm:prSet>
      <dgm:spPr/>
    </dgm:pt>
    <dgm:pt modelId="{0E392F1A-325E-449B-A7E8-48F6D0201F1B}" type="pres">
      <dgm:prSet presAssocID="{EE842231-56FF-489D-8E9A-932ED81894E7}" presName="txSpace" presStyleCnt="0"/>
      <dgm:spPr/>
    </dgm:pt>
    <dgm:pt modelId="{15451027-0ECA-4B09-B5A4-CE2460745099}" type="pres">
      <dgm:prSet presAssocID="{EE842231-56FF-489D-8E9A-932ED81894E7}" presName="desTx" presStyleLbl="revTx" presStyleIdx="1" presStyleCnt="4" custScaleY="102120" custLinFactNeighborX="-52" custLinFactNeighborY="10772">
        <dgm:presLayoutVars/>
      </dgm:prSet>
      <dgm:spPr/>
    </dgm:pt>
    <dgm:pt modelId="{03DD4D79-2A2F-49A9-9992-17395074873C}" type="pres">
      <dgm:prSet presAssocID="{F8BEE3C1-890D-49A1-A51D-E4B1F6B7FDD4}" presName="sibTrans" presStyleCnt="0"/>
      <dgm:spPr/>
    </dgm:pt>
    <dgm:pt modelId="{592598B5-A607-48F4-804A-A1850596EE5A}" type="pres">
      <dgm:prSet presAssocID="{19908A02-63F3-4EA6-B525-4845A860ABCF}" presName="compNode" presStyleCnt="0"/>
      <dgm:spPr/>
    </dgm:pt>
    <dgm:pt modelId="{A22F3227-5F83-41E7-BC09-815E583F1AAB}" type="pres">
      <dgm:prSet presAssocID="{19908A02-63F3-4EA6-B525-4845A860ABCF}" presName="iconRect" presStyleLbl="node1" presStyleIdx="1" presStyleCnt="2" custLinFactNeighborX="898" custLinFactNeighborY="-356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F35DC7B-BFC9-4699-8A13-FF30874058F5}" type="pres">
      <dgm:prSet presAssocID="{19908A02-63F3-4EA6-B525-4845A860ABCF}" presName="iconSpace" presStyleCnt="0"/>
      <dgm:spPr/>
    </dgm:pt>
    <dgm:pt modelId="{B613CDD3-9903-4447-9876-BE6BEAF45364}" type="pres">
      <dgm:prSet presAssocID="{19908A02-63F3-4EA6-B525-4845A860ABCF}" presName="parTx" presStyleLbl="revTx" presStyleIdx="2" presStyleCnt="4" custLinFactNeighborX="159" custLinFactNeighborY="-7866">
        <dgm:presLayoutVars>
          <dgm:chMax val="0"/>
          <dgm:chPref val="0"/>
        </dgm:presLayoutVars>
      </dgm:prSet>
      <dgm:spPr/>
    </dgm:pt>
    <dgm:pt modelId="{507025B2-BF8A-4ECD-917F-42ACF621586A}" type="pres">
      <dgm:prSet presAssocID="{19908A02-63F3-4EA6-B525-4845A860ABCF}" presName="txSpace" presStyleCnt="0"/>
      <dgm:spPr/>
    </dgm:pt>
    <dgm:pt modelId="{0B5A0624-2E75-4F8D-8A7B-F6361E6CD842}" type="pres">
      <dgm:prSet presAssocID="{19908A02-63F3-4EA6-B525-4845A860ABCF}" presName="desTx" presStyleLbl="revTx" presStyleIdx="3" presStyleCnt="4">
        <dgm:presLayoutVars/>
      </dgm:prSet>
      <dgm:spPr/>
    </dgm:pt>
  </dgm:ptLst>
  <dgm:cxnLst>
    <dgm:cxn modelId="{2F9D0901-5B7F-4147-9C3C-650AB064E79F}" srcId="{EE842231-56FF-489D-8E9A-932ED81894E7}" destId="{78997B4C-5A84-4022-A621-E94F41962936}" srcOrd="0" destOrd="0" parTransId="{2DF181C0-7E91-4CE8-A19C-B35A37674A9D}" sibTransId="{3EAB20C5-3B7D-4777-940D-AEB455BE2C6F}"/>
    <dgm:cxn modelId="{F8A5790A-C145-4455-9C68-DFA2AE6804F2}" srcId="{19908A02-63F3-4EA6-B525-4845A860ABCF}" destId="{B8D40C38-B23A-4767-8AF5-A30CCF991CD6}" srcOrd="0" destOrd="0" parTransId="{944DC82D-9310-4608-8F0F-BE4B753640E8}" sibTransId="{B9DDE3F9-96FE-4A4A-B671-A66643B5AEEB}"/>
    <dgm:cxn modelId="{146B3229-94B4-42BC-A4DB-7E10A9C2FF09}" type="presOf" srcId="{19908A02-63F3-4EA6-B525-4845A860ABCF}" destId="{B613CDD3-9903-4447-9876-BE6BEAF45364}" srcOrd="0" destOrd="0" presId="urn:microsoft.com/office/officeart/2018/2/layout/IconLabelDescriptionList"/>
    <dgm:cxn modelId="{54AD7932-75C4-4CB5-AF2C-4389F33B91BE}" type="presOf" srcId="{C7E0A425-BA94-49FD-A870-AE90799C5B60}" destId="{0B5A0624-2E75-4F8D-8A7B-F6361E6CD842}" srcOrd="0" destOrd="1" presId="urn:microsoft.com/office/officeart/2018/2/layout/IconLabelDescriptionList"/>
    <dgm:cxn modelId="{0265CD55-D694-4E9D-8B4E-76ABB7E82D2D}" type="presOf" srcId="{EE842231-56FF-489D-8E9A-932ED81894E7}" destId="{A4B5E3C3-8AA6-44B2-9CAE-2DE900C43D2B}" srcOrd="0" destOrd="0" presId="urn:microsoft.com/office/officeart/2018/2/layout/IconLabelDescriptionList"/>
    <dgm:cxn modelId="{60A6CC7C-ECDF-4DC9-8492-B25651335DE3}" type="presOf" srcId="{B8D40C38-B23A-4767-8AF5-A30CCF991CD6}" destId="{0B5A0624-2E75-4F8D-8A7B-F6361E6CD842}" srcOrd="0" destOrd="0" presId="urn:microsoft.com/office/officeart/2018/2/layout/IconLabelDescriptionList"/>
    <dgm:cxn modelId="{3B9E5B87-8DDB-4006-8A22-9CBA83DDA60A}" type="presOf" srcId="{78997B4C-5A84-4022-A621-E94F41962936}" destId="{15451027-0ECA-4B09-B5A4-CE2460745099}" srcOrd="0" destOrd="0" presId="urn:microsoft.com/office/officeart/2018/2/layout/IconLabelDescriptionList"/>
    <dgm:cxn modelId="{F514F690-A29B-4749-86B5-B5745FF1701F}" srcId="{19908A02-63F3-4EA6-B525-4845A860ABCF}" destId="{C7E0A425-BA94-49FD-A870-AE90799C5B60}" srcOrd="1" destOrd="0" parTransId="{30D3C197-0CE0-4559-99E2-129B63651299}" sibTransId="{796382C6-37B2-4D31-BE26-D3E5A05A3B01}"/>
    <dgm:cxn modelId="{CD5214A2-C7CE-4FBB-88E7-68A1BA538CEB}" srcId="{EE842231-56FF-489D-8E9A-932ED81894E7}" destId="{0F202587-4DF4-45AA-8CD2-38E88ABD447A}" srcOrd="1" destOrd="0" parTransId="{EF0F3103-184A-433B-AE55-062C523BA8DE}" sibTransId="{98212510-6C2F-4465-8C47-8C81B03B5AA0}"/>
    <dgm:cxn modelId="{0B11A2A2-F3BD-4E05-A865-74DB99690F3E}" srcId="{34345C50-8C0A-4826-9146-E0F6FA7C1702}" destId="{EE842231-56FF-489D-8E9A-932ED81894E7}" srcOrd="0" destOrd="0" parTransId="{95D74B7E-77D7-40EA-AA18-81BAD3733430}" sibTransId="{F8BEE3C1-890D-49A1-A51D-E4B1F6B7FDD4}"/>
    <dgm:cxn modelId="{58290FB5-5F49-4FC0-9D2D-EC1DBB9F79F3}" type="presOf" srcId="{34345C50-8C0A-4826-9146-E0F6FA7C1702}" destId="{57C5C903-56E9-492E-98E3-E16BFB00B819}" srcOrd="0" destOrd="0" presId="urn:microsoft.com/office/officeart/2018/2/layout/IconLabelDescriptionList"/>
    <dgm:cxn modelId="{58F8E3BF-E8E1-4189-B482-7841F5275B5F}" srcId="{34345C50-8C0A-4826-9146-E0F6FA7C1702}" destId="{19908A02-63F3-4EA6-B525-4845A860ABCF}" srcOrd="1" destOrd="0" parTransId="{20E80EC0-4E81-4DA2-9187-AFCF522877DA}" sibTransId="{2EBAD8E7-8A6B-498C-B8E4-7AA41055629D}"/>
    <dgm:cxn modelId="{F9CE0EC2-9808-4345-945A-5B127153C0B6}" type="presOf" srcId="{0F202587-4DF4-45AA-8CD2-38E88ABD447A}" destId="{15451027-0ECA-4B09-B5A4-CE2460745099}" srcOrd="0" destOrd="1" presId="urn:microsoft.com/office/officeart/2018/2/layout/IconLabelDescriptionList"/>
    <dgm:cxn modelId="{F20C2D09-B644-4EA4-BCD6-4FC390A41334}" type="presParOf" srcId="{57C5C903-56E9-492E-98E3-E16BFB00B819}" destId="{91292C2D-D40F-4ED3-8E1A-67DF35409B04}" srcOrd="0" destOrd="0" presId="urn:microsoft.com/office/officeart/2018/2/layout/IconLabelDescriptionList"/>
    <dgm:cxn modelId="{9B373892-41AC-4763-9221-D80E7DD4E1F5}" type="presParOf" srcId="{91292C2D-D40F-4ED3-8E1A-67DF35409B04}" destId="{D32AC425-7950-41D5-AE62-3EE4DACFA13E}" srcOrd="0" destOrd="0" presId="urn:microsoft.com/office/officeart/2018/2/layout/IconLabelDescriptionList"/>
    <dgm:cxn modelId="{9C79B12E-C28E-4545-AE27-046EDBF68445}" type="presParOf" srcId="{91292C2D-D40F-4ED3-8E1A-67DF35409B04}" destId="{3B21CC04-092F-4060-B86A-6660389082C2}" srcOrd="1" destOrd="0" presId="urn:microsoft.com/office/officeart/2018/2/layout/IconLabelDescriptionList"/>
    <dgm:cxn modelId="{251DD1E1-873B-4D47-8887-0B98E6CC6F2E}" type="presParOf" srcId="{91292C2D-D40F-4ED3-8E1A-67DF35409B04}" destId="{A4B5E3C3-8AA6-44B2-9CAE-2DE900C43D2B}" srcOrd="2" destOrd="0" presId="urn:microsoft.com/office/officeart/2018/2/layout/IconLabelDescriptionList"/>
    <dgm:cxn modelId="{2FA82F47-CC2D-49A5-AFA0-54A50B224B3C}" type="presParOf" srcId="{91292C2D-D40F-4ED3-8E1A-67DF35409B04}" destId="{0E392F1A-325E-449B-A7E8-48F6D0201F1B}" srcOrd="3" destOrd="0" presId="urn:microsoft.com/office/officeart/2018/2/layout/IconLabelDescriptionList"/>
    <dgm:cxn modelId="{D0667563-0D1C-45B1-BDB0-618F724F537C}" type="presParOf" srcId="{91292C2D-D40F-4ED3-8E1A-67DF35409B04}" destId="{15451027-0ECA-4B09-B5A4-CE2460745099}" srcOrd="4" destOrd="0" presId="urn:microsoft.com/office/officeart/2018/2/layout/IconLabelDescriptionList"/>
    <dgm:cxn modelId="{60EA6025-45A0-46D7-81EE-FA07640CD6BE}" type="presParOf" srcId="{57C5C903-56E9-492E-98E3-E16BFB00B819}" destId="{03DD4D79-2A2F-49A9-9992-17395074873C}" srcOrd="1" destOrd="0" presId="urn:microsoft.com/office/officeart/2018/2/layout/IconLabelDescriptionList"/>
    <dgm:cxn modelId="{314EF45D-D92A-4DAA-BE42-05D21BF8E623}" type="presParOf" srcId="{57C5C903-56E9-492E-98E3-E16BFB00B819}" destId="{592598B5-A607-48F4-804A-A1850596EE5A}" srcOrd="2" destOrd="0" presId="urn:microsoft.com/office/officeart/2018/2/layout/IconLabelDescriptionList"/>
    <dgm:cxn modelId="{D7D296A1-8C2F-4CB5-99B7-23E8ED647B6E}" type="presParOf" srcId="{592598B5-A607-48F4-804A-A1850596EE5A}" destId="{A22F3227-5F83-41E7-BC09-815E583F1AAB}" srcOrd="0" destOrd="0" presId="urn:microsoft.com/office/officeart/2018/2/layout/IconLabelDescriptionList"/>
    <dgm:cxn modelId="{49CB2391-B663-4766-825D-39E20DFE58D0}" type="presParOf" srcId="{592598B5-A607-48F4-804A-A1850596EE5A}" destId="{AF35DC7B-BFC9-4699-8A13-FF30874058F5}" srcOrd="1" destOrd="0" presId="urn:microsoft.com/office/officeart/2018/2/layout/IconLabelDescriptionList"/>
    <dgm:cxn modelId="{BCBF5D6D-7575-44E7-9EAE-A535492BFF70}" type="presParOf" srcId="{592598B5-A607-48F4-804A-A1850596EE5A}" destId="{B613CDD3-9903-4447-9876-BE6BEAF45364}" srcOrd="2" destOrd="0" presId="urn:microsoft.com/office/officeart/2018/2/layout/IconLabelDescriptionList"/>
    <dgm:cxn modelId="{9F0A1708-6D10-4FDA-BE2E-FF1E9862485D}" type="presParOf" srcId="{592598B5-A607-48F4-804A-A1850596EE5A}" destId="{507025B2-BF8A-4ECD-917F-42ACF621586A}" srcOrd="3" destOrd="0" presId="urn:microsoft.com/office/officeart/2018/2/layout/IconLabelDescriptionList"/>
    <dgm:cxn modelId="{1CFEE5B1-4993-4F1B-98BE-1733536152A4}" type="presParOf" srcId="{592598B5-A607-48F4-804A-A1850596EE5A}" destId="{0B5A0624-2E75-4F8D-8A7B-F6361E6CD84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EF2A8-4570-43E2-B7F3-7E9255DE5C6A}">
      <dsp:nvSpPr>
        <dsp:cNvPr id="0" name=""/>
        <dsp:cNvSpPr/>
      </dsp:nvSpPr>
      <dsp:spPr>
        <a:xfrm>
          <a:off x="0" y="245042"/>
          <a:ext cx="1034065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85DF4-2DA9-451C-BD03-F6CDC57E416F}">
      <dsp:nvSpPr>
        <dsp:cNvPr id="0" name=""/>
        <dsp:cNvSpPr/>
      </dsp:nvSpPr>
      <dsp:spPr>
        <a:xfrm>
          <a:off x="517032" y="38402"/>
          <a:ext cx="7238460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597" tIns="0" rIns="27359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“Meta” –</a:t>
          </a:r>
          <a:r>
            <a:rPr lang="en-US" sz="1400" kern="1200"/>
            <a:t> Greek meaning </a:t>
          </a:r>
          <a:r>
            <a:rPr lang="en-US" sz="1400" i="1" kern="1200"/>
            <a:t>“after”, “beyond”, </a:t>
          </a:r>
          <a:r>
            <a:rPr lang="en-US" sz="1400" kern="1200"/>
            <a:t>or </a:t>
          </a:r>
          <a:r>
            <a:rPr lang="en-US" sz="1400" i="1" kern="1200"/>
            <a:t>“along with”</a:t>
          </a:r>
          <a:endParaRPr lang="en-US" sz="1400" kern="1200"/>
        </a:p>
      </dsp:txBody>
      <dsp:txXfrm>
        <a:off x="537207" y="58577"/>
        <a:ext cx="7198110" cy="372930"/>
      </dsp:txXfrm>
    </dsp:sp>
    <dsp:sp modelId="{F77631E5-140F-4192-A77D-B72C07B69BBD}">
      <dsp:nvSpPr>
        <dsp:cNvPr id="0" name=""/>
        <dsp:cNvSpPr/>
      </dsp:nvSpPr>
      <dsp:spPr>
        <a:xfrm>
          <a:off x="0" y="880082"/>
          <a:ext cx="1034065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38388-0EF2-46F6-8595-8C5158F28ED1}">
      <dsp:nvSpPr>
        <dsp:cNvPr id="0" name=""/>
        <dsp:cNvSpPr/>
      </dsp:nvSpPr>
      <dsp:spPr>
        <a:xfrm>
          <a:off x="517032" y="673442"/>
          <a:ext cx="7238460" cy="413280"/>
        </a:xfrm>
        <a:prstGeom prst="roundRect">
          <a:avLst/>
        </a:prstGeom>
        <a:solidFill>
          <a:schemeClr val="accent5">
            <a:hueOff val="-119936"/>
            <a:satOff val="-4449"/>
            <a:lumOff val="7059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597" tIns="0" rIns="27359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“Heuristic” – </a:t>
          </a:r>
          <a:r>
            <a:rPr lang="en-US" sz="1400" kern="1200"/>
            <a:t>Greek meaning </a:t>
          </a:r>
          <a:r>
            <a:rPr lang="en-US" sz="1400" i="1" kern="1200"/>
            <a:t>“to discover”</a:t>
          </a:r>
          <a:endParaRPr lang="en-US" sz="1400" kern="1200"/>
        </a:p>
      </dsp:txBody>
      <dsp:txXfrm>
        <a:off x="537207" y="693617"/>
        <a:ext cx="7198110" cy="372930"/>
      </dsp:txXfrm>
    </dsp:sp>
    <dsp:sp modelId="{5D34FA63-7858-42AC-8E88-FB80BA4658BD}">
      <dsp:nvSpPr>
        <dsp:cNvPr id="0" name=""/>
        <dsp:cNvSpPr/>
      </dsp:nvSpPr>
      <dsp:spPr>
        <a:xfrm>
          <a:off x="0" y="1515122"/>
          <a:ext cx="10340658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550" tIns="291592" rIns="80255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Can be used on many different problems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Won’t guarantee the exact solution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Low computational times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Uses a fitness function to compare solutions</a:t>
          </a:r>
        </a:p>
      </dsp:txBody>
      <dsp:txXfrm>
        <a:off x="0" y="1515122"/>
        <a:ext cx="10340658" cy="1234800"/>
      </dsp:txXfrm>
    </dsp:sp>
    <dsp:sp modelId="{77ED4E9B-3E3E-436F-917F-EE3F560C2D31}">
      <dsp:nvSpPr>
        <dsp:cNvPr id="0" name=""/>
        <dsp:cNvSpPr/>
      </dsp:nvSpPr>
      <dsp:spPr>
        <a:xfrm>
          <a:off x="517032" y="1308482"/>
          <a:ext cx="7238460" cy="413280"/>
        </a:xfrm>
        <a:prstGeom prst="roundRect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597" tIns="0" rIns="27359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Meta-heuristic algorithms trade accuracy for computational performance</a:t>
          </a:r>
        </a:p>
      </dsp:txBody>
      <dsp:txXfrm>
        <a:off x="537207" y="1328657"/>
        <a:ext cx="7198110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AC425-7950-41D5-AE62-3EE4DACFA13E}">
      <dsp:nvSpPr>
        <dsp:cNvPr id="0" name=""/>
        <dsp:cNvSpPr/>
      </dsp:nvSpPr>
      <dsp:spPr>
        <a:xfrm>
          <a:off x="5632" y="138984"/>
          <a:ext cx="1242051" cy="12420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5E3C3-8AA6-44B2-9CAE-2DE900C43D2B}">
      <dsp:nvSpPr>
        <dsp:cNvPr id="0" name=""/>
        <dsp:cNvSpPr/>
      </dsp:nvSpPr>
      <dsp:spPr>
        <a:xfrm>
          <a:off x="5632" y="1516546"/>
          <a:ext cx="3548718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Objective function is to either:</a:t>
          </a:r>
        </a:p>
      </dsp:txBody>
      <dsp:txXfrm>
        <a:off x="5632" y="1516546"/>
        <a:ext cx="3548718" cy="708750"/>
      </dsp:txXfrm>
    </dsp:sp>
    <dsp:sp modelId="{15451027-0ECA-4B09-B5A4-CE2460745099}">
      <dsp:nvSpPr>
        <dsp:cNvPr id="0" name=""/>
        <dsp:cNvSpPr/>
      </dsp:nvSpPr>
      <dsp:spPr>
        <a:xfrm>
          <a:off x="3787" y="2275286"/>
          <a:ext cx="3548718" cy="1303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Maximizing for Net present value (NPV) or: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Minimizing for Levelized cost of storage (LCOS)</a:t>
          </a:r>
        </a:p>
      </dsp:txBody>
      <dsp:txXfrm>
        <a:off x="3787" y="2275286"/>
        <a:ext cx="3548718" cy="1303056"/>
      </dsp:txXfrm>
    </dsp:sp>
    <dsp:sp modelId="{A22F3227-5F83-41E7-BC09-815E583F1AAB}">
      <dsp:nvSpPr>
        <dsp:cNvPr id="0" name=""/>
        <dsp:cNvSpPr/>
      </dsp:nvSpPr>
      <dsp:spPr>
        <a:xfrm>
          <a:off x="4186530" y="169925"/>
          <a:ext cx="1242051" cy="12420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3CDD3-9903-4447-9876-BE6BEAF45364}">
      <dsp:nvSpPr>
        <dsp:cNvPr id="0" name=""/>
        <dsp:cNvSpPr/>
      </dsp:nvSpPr>
      <dsp:spPr>
        <a:xfrm>
          <a:off x="4181009" y="1536041"/>
          <a:ext cx="3548718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Optimizing parameters: </a:t>
          </a:r>
        </a:p>
      </dsp:txBody>
      <dsp:txXfrm>
        <a:off x="4181009" y="1536041"/>
        <a:ext cx="3548718" cy="708750"/>
      </dsp:txXfrm>
    </dsp:sp>
    <dsp:sp modelId="{0B5A0624-2E75-4F8D-8A7B-F6361E6CD842}">
      <dsp:nvSpPr>
        <dsp:cNvPr id="0" name=""/>
        <dsp:cNvSpPr/>
      </dsp:nvSpPr>
      <dsp:spPr>
        <a:xfrm>
          <a:off x="4175376" y="2363569"/>
          <a:ext cx="3548718" cy="100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Case 2: BESS capacity and power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Case 3: BESS capacity and power as well as ELH power</a:t>
          </a:r>
        </a:p>
      </dsp:txBody>
      <dsp:txXfrm>
        <a:off x="4175376" y="2363569"/>
        <a:ext cx="3548718" cy="1002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7:54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1,'8209'0,"-8168"0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8:23.7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0,'0'1953,"0"-1926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8:38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2011,'0'-1985,"0"1959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8:53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1,'8159'0,"-8123"0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C9A77-0D8B-4B51-9DC1-92B64BD1D136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F8A4-0F16-4F2D-A412-EF2F21A1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3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The CAPEX is only regarding the CAPEX for the BESS for both cases and excludes the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cost of installing the ELH for case 3.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For </a:t>
            </a:r>
            <a:r>
              <a:rPr lang="en-US" sz="1800" b="0" i="1" u="none" strike="noStrike" baseline="0" dirty="0" err="1">
                <a:latin typeface="LMMathItalic10-Regular"/>
              </a:rPr>
              <a:t>OPEX</a:t>
            </a:r>
            <a:r>
              <a:rPr lang="en-US" sz="1800" b="0" i="1" u="none" strike="noStrike" baseline="0" dirty="0" err="1">
                <a:latin typeface="LMMathItalic7-Regular"/>
              </a:rPr>
              <a:t>t</a:t>
            </a:r>
            <a:r>
              <a:rPr lang="en-US" sz="1800" b="0" i="1" u="none" strike="noStrike" baseline="0" dirty="0">
                <a:latin typeface="LMMathItalic7-Regular"/>
              </a:rPr>
              <a:t> </a:t>
            </a:r>
            <a:r>
              <a:rPr lang="en-US" sz="1800" b="0" i="0" u="none" strike="noStrike" baseline="0" dirty="0">
                <a:latin typeface="LMRoman10-Regular"/>
              </a:rPr>
              <a:t>it includes both the fixed and variable operational cost, and for case 3 it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includes the OPEX for both the BESS and ELH, whilst for case 2 it only include the OPEX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for BESS.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 err="1">
                <a:latin typeface="LMRoman10-Regular"/>
              </a:rPr>
              <a:t>Bulllets</a:t>
            </a:r>
            <a:r>
              <a:rPr lang="en-US" sz="1800" b="0" i="0" u="none" strike="noStrike" baseline="0" dirty="0">
                <a:latin typeface="LMRoman10-Regular"/>
              </a:rPr>
              <a:t> points showing the value of using the LCSO and what it is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2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selection of parents: ranks the solutions and picks the best ones after that. Assures it to always get the best solutions. Takes 50% of solution as parents, the rest becomes filled with new random solutions</a:t>
            </a:r>
          </a:p>
          <a:p>
            <a:endParaRPr lang="en-US" dirty="0"/>
          </a:p>
          <a:p>
            <a:r>
              <a:rPr lang="en-US" dirty="0"/>
              <a:t>Crossover creating new solutions from combining two parents: uniform: Gets from a uniform distribution random values to pick form one of the parents for each of the genes inside of the .</a:t>
            </a:r>
          </a:p>
          <a:p>
            <a:endParaRPr lang="en-US" dirty="0"/>
          </a:p>
          <a:p>
            <a:r>
              <a:rPr lang="en-US" dirty="0"/>
              <a:t>Mutation: at low </a:t>
            </a:r>
            <a:r>
              <a:rPr lang="en-US" dirty="0" err="1"/>
              <a:t>chanes</a:t>
            </a:r>
            <a:r>
              <a:rPr lang="en-US" dirty="0"/>
              <a:t> mutation is applied to a solution and then the genes are changed by random.  </a:t>
            </a:r>
          </a:p>
          <a:p>
            <a:endParaRPr lang="en-US" dirty="0"/>
          </a:p>
          <a:p>
            <a:r>
              <a:rPr lang="en-US" dirty="0"/>
              <a:t>Move crossover and mutation figures to after last slide?</a:t>
            </a:r>
          </a:p>
          <a:p>
            <a:endParaRPr lang="en-US" dirty="0"/>
          </a:p>
          <a:p>
            <a:r>
              <a:rPr lang="en-US" dirty="0"/>
              <a:t>Smaller blue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7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WRank</a:t>
            </a:r>
            <a:r>
              <a:rPr lang="en-US" dirty="0"/>
              <a:t> selection of parents: ranks the solutions and picks the best ones after that. Assures it to always get the best solutions. Takes 50% of solution as parents, the rest becomes filled with new random solutions</a:t>
            </a:r>
          </a:p>
          <a:p>
            <a:endParaRPr lang="en-US" dirty="0"/>
          </a:p>
          <a:p>
            <a:r>
              <a:rPr lang="en-US" dirty="0"/>
              <a:t>Crossover creating new solutions from </a:t>
            </a:r>
            <a:r>
              <a:rPr lang="en-US" dirty="0" err="1"/>
              <a:t>combinding</a:t>
            </a:r>
            <a:r>
              <a:rPr lang="en-US" dirty="0"/>
              <a:t> two parents: </a:t>
            </a:r>
            <a:r>
              <a:rPr lang="en-US" dirty="0" err="1"/>
              <a:t>unifrom</a:t>
            </a:r>
            <a:r>
              <a:rPr lang="en-US" dirty="0"/>
              <a:t>: Gets from a </a:t>
            </a:r>
            <a:r>
              <a:rPr lang="en-US" dirty="0" err="1"/>
              <a:t>unifrom</a:t>
            </a:r>
            <a:r>
              <a:rPr lang="en-US" dirty="0"/>
              <a:t> distribution random values to pick form one of the parents for each of the genes.</a:t>
            </a:r>
          </a:p>
          <a:p>
            <a:endParaRPr lang="en-US" dirty="0"/>
          </a:p>
          <a:p>
            <a:r>
              <a:rPr lang="en-US" dirty="0"/>
              <a:t>Mutation: at low </a:t>
            </a:r>
            <a:r>
              <a:rPr lang="en-US" dirty="0" err="1"/>
              <a:t>chanes</a:t>
            </a:r>
            <a:r>
              <a:rPr lang="en-US" dirty="0"/>
              <a:t> mutation is applied to a solution and then the genes are changed by random. </a:t>
            </a:r>
          </a:p>
          <a:p>
            <a:endParaRPr lang="en-US" dirty="0"/>
          </a:p>
          <a:p>
            <a:r>
              <a:rPr lang="en-US" dirty="0"/>
              <a:t>Not go into detail can go more into this if there is question. Already explain what GA is</a:t>
            </a:r>
          </a:p>
          <a:p>
            <a:endParaRPr lang="en-US" dirty="0"/>
          </a:p>
          <a:p>
            <a:r>
              <a:rPr lang="en-US" dirty="0"/>
              <a:t>Say why Crossover prob is higher than mutation prob. Used in literature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06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 go through quickly the equations step by step</a:t>
            </a:r>
          </a:p>
          <a:p>
            <a:endParaRPr lang="en-US" dirty="0"/>
          </a:p>
          <a:p>
            <a:r>
              <a:rPr lang="en-US" dirty="0"/>
              <a:t>Explain how it works quickly, fireflies moves to the </a:t>
            </a:r>
            <a:r>
              <a:rPr lang="en-US" dirty="0" err="1"/>
              <a:t>birghtess</a:t>
            </a:r>
            <a:r>
              <a:rPr lang="en-US" dirty="0"/>
              <a:t> one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48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Move</a:t>
            </a:r>
            <a:r>
              <a:rPr lang="sv-SE" dirty="0"/>
              <a:t> to end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presentaion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of data is not what is of importance that they are not from same places, importance is to see how effective the </a:t>
            </a:r>
            <a:r>
              <a:rPr lang="en-US" dirty="0" err="1"/>
              <a:t>the</a:t>
            </a:r>
            <a:r>
              <a:rPr lang="en-US" dirty="0"/>
              <a:t> algorithms are. The data is real world data which is better then creating an own data set.</a:t>
            </a:r>
          </a:p>
          <a:p>
            <a:endParaRPr lang="en-US" dirty="0"/>
          </a:p>
          <a:p>
            <a:r>
              <a:rPr lang="en-US" dirty="0"/>
              <a:t>One line sentence that explains the data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1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that this is baseline for the case including no installment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9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Write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implementes</a:t>
            </a:r>
            <a:r>
              <a:rPr lang="sv-SE" dirty="0"/>
              <a:t> the </a:t>
            </a:r>
            <a:r>
              <a:rPr lang="sv-SE" dirty="0" err="1"/>
              <a:t>battery</a:t>
            </a:r>
            <a:r>
              <a:rPr lang="sv-SE" dirty="0"/>
              <a:t> </a:t>
            </a:r>
            <a:r>
              <a:rPr lang="sv-SE" dirty="0" err="1"/>
              <a:t>energy</a:t>
            </a:r>
            <a:r>
              <a:rPr lang="sv-SE" dirty="0"/>
              <a:t> </a:t>
            </a:r>
            <a:r>
              <a:rPr lang="sv-SE" dirty="0" err="1"/>
              <a:t>storage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en-GB" dirty="0" err="1"/>
              <a:t>Implemnt</a:t>
            </a:r>
            <a:r>
              <a:rPr lang="en-GB" dirty="0"/>
              <a:t> pictures of all convergence in the end for 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84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that energy </a:t>
            </a:r>
            <a:r>
              <a:rPr lang="en-US" dirty="0" err="1"/>
              <a:t>arbritage</a:t>
            </a:r>
            <a:r>
              <a:rPr lang="en-US" dirty="0"/>
              <a:t> is not worth it.</a:t>
            </a:r>
          </a:p>
          <a:p>
            <a:r>
              <a:rPr lang="en-US" dirty="0"/>
              <a:t>Most comes from peak shaving in case 2</a:t>
            </a:r>
          </a:p>
          <a:p>
            <a:r>
              <a:rPr lang="en-US" dirty="0"/>
              <a:t>Case 3 </a:t>
            </a:r>
            <a:r>
              <a:rPr lang="en-US" dirty="0" err="1"/>
              <a:t>elh</a:t>
            </a:r>
            <a:r>
              <a:rPr lang="en-US" dirty="0"/>
              <a:t> leading to savings in gas cost is the main contributor, the cost of running the </a:t>
            </a:r>
            <a:r>
              <a:rPr lang="en-US" dirty="0" err="1"/>
              <a:t>elh</a:t>
            </a:r>
            <a:r>
              <a:rPr lang="en-US" dirty="0"/>
              <a:t> is included in that value. So it is an straight profit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NPV is negative for case 2 NPV</a:t>
            </a:r>
          </a:p>
          <a:p>
            <a:r>
              <a:rPr lang="en-US" dirty="0"/>
              <a:t>Line to show total resulting</a:t>
            </a:r>
          </a:p>
          <a:p>
            <a:endParaRPr lang="en-US" dirty="0"/>
          </a:p>
          <a:p>
            <a:r>
              <a:rPr lang="en-US" dirty="0"/>
              <a:t>Stack bar of earnings and one for cost!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2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Intereparability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ELH and the </a:t>
            </a:r>
            <a:r>
              <a:rPr lang="sv-SE" dirty="0" err="1"/>
              <a:t>storage</a:t>
            </a:r>
            <a:endParaRPr lang="sv-SE" dirty="0"/>
          </a:p>
          <a:p>
            <a:endParaRPr lang="sv-SE" dirty="0"/>
          </a:p>
          <a:p>
            <a:r>
              <a:rPr lang="sv-SE" dirty="0"/>
              <a:t>Schedule </a:t>
            </a:r>
            <a:r>
              <a:rPr lang="sv-SE" dirty="0" err="1"/>
              <a:t>function</a:t>
            </a:r>
            <a:r>
              <a:rPr lang="sv-SE" dirty="0"/>
              <a:t>, -&gt; not optimal </a:t>
            </a:r>
            <a:r>
              <a:rPr lang="sv-SE" dirty="0" err="1"/>
              <a:t>usage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BESS</a:t>
            </a:r>
          </a:p>
          <a:p>
            <a:endParaRPr lang="sv-SE" dirty="0"/>
          </a:p>
          <a:p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optimized</a:t>
            </a:r>
            <a:r>
              <a:rPr lang="sv-SE" dirty="0"/>
              <a:t> for </a:t>
            </a:r>
            <a:r>
              <a:rPr lang="sv-SE" dirty="0" err="1"/>
              <a:t>energy</a:t>
            </a:r>
            <a:r>
              <a:rPr lang="sv-SE" dirty="0"/>
              <a:t> </a:t>
            </a:r>
            <a:r>
              <a:rPr lang="sv-SE" dirty="0" err="1"/>
              <a:t>arbtirgae</a:t>
            </a:r>
            <a:r>
              <a:rPr lang="sv-SE" dirty="0"/>
              <a:t>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peak</a:t>
            </a:r>
            <a:r>
              <a:rPr lang="sv-SE" dirty="0"/>
              <a:t> </a:t>
            </a:r>
            <a:r>
              <a:rPr lang="sv-SE" dirty="0" err="1"/>
              <a:t>shaving</a:t>
            </a:r>
            <a:r>
              <a:rPr lang="sv-SE" dirty="0"/>
              <a:t> is a </a:t>
            </a:r>
            <a:r>
              <a:rPr lang="sv-SE" dirty="0" err="1"/>
              <a:t>big</a:t>
            </a:r>
            <a:r>
              <a:rPr lang="sv-SE" dirty="0"/>
              <a:t> part.</a:t>
            </a:r>
          </a:p>
          <a:p>
            <a:endParaRPr lang="sv-SE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Energy arbitrage and Peak shaving: Two different methods to obtain monetary value from the electricity market, or savings can be made.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Optimization Algorithm: Maximizing or minimizing a specific parameter by changing inputs from a search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 of peak shavings?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05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Meta </a:t>
            </a:r>
            <a:r>
              <a:rPr lang="sv-SE" dirty="0" err="1"/>
              <a:t>heruistic</a:t>
            </a:r>
            <a:r>
              <a:rPr lang="sv-SE" dirty="0"/>
              <a:t> </a:t>
            </a:r>
            <a:r>
              <a:rPr lang="sv-SE" dirty="0" err="1"/>
              <a:t>algorithms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for optimal </a:t>
            </a:r>
            <a:r>
              <a:rPr lang="sv-SE" dirty="0" err="1"/>
              <a:t>sizing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energy</a:t>
            </a:r>
            <a:r>
              <a:rPr lang="sv-SE" dirty="0"/>
              <a:t> </a:t>
            </a:r>
            <a:r>
              <a:rPr lang="sv-SE" dirty="0" err="1"/>
              <a:t>storage</a:t>
            </a:r>
            <a:endParaRPr lang="sv-SE" dirty="0"/>
          </a:p>
          <a:p>
            <a:endParaRPr lang="sv-SE" dirty="0"/>
          </a:p>
          <a:p>
            <a:r>
              <a:rPr lang="sv-SE" dirty="0"/>
              <a:t>GA is faster and get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useful</a:t>
            </a:r>
            <a:r>
              <a:rPr lang="sv-SE" dirty="0"/>
              <a:t> </a:t>
            </a:r>
            <a:r>
              <a:rPr lang="sv-SE" dirty="0" err="1"/>
              <a:t>results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FF</a:t>
            </a:r>
          </a:p>
          <a:p>
            <a:endParaRPr lang="sv-SE" dirty="0"/>
          </a:p>
          <a:p>
            <a:r>
              <a:rPr lang="sv-SE" dirty="0" err="1"/>
              <a:t>More</a:t>
            </a:r>
            <a:r>
              <a:rPr lang="sv-SE" dirty="0"/>
              <a:t> research </a:t>
            </a:r>
            <a:r>
              <a:rPr lang="sv-SE" dirty="0" err="1"/>
              <a:t>should</a:t>
            </a:r>
            <a:r>
              <a:rPr lang="sv-SE" dirty="0"/>
              <a:t> be </a:t>
            </a:r>
            <a:r>
              <a:rPr lang="sv-SE" dirty="0" err="1"/>
              <a:t>implented</a:t>
            </a:r>
            <a:r>
              <a:rPr lang="sv-SE" dirty="0"/>
              <a:t> for optimal </a:t>
            </a:r>
            <a:r>
              <a:rPr lang="sv-SE" dirty="0" err="1"/>
              <a:t>dispatch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/>
              <a:t>Focus on the </a:t>
            </a:r>
            <a:r>
              <a:rPr lang="sv-SE" dirty="0" err="1"/>
              <a:t>algorithms</a:t>
            </a:r>
            <a:r>
              <a:rPr lang="sv-SE" dirty="0"/>
              <a:t> and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07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Shortly present what the literature study found. </a:t>
            </a:r>
          </a:p>
          <a:p>
            <a:r>
              <a:rPr lang="en-US" dirty="0"/>
              <a:t>Starting with multi pass programing</a:t>
            </a:r>
          </a:p>
          <a:p>
            <a:r>
              <a:rPr lang="en-US" dirty="0"/>
              <a:t>Then more and more meta-heuristic algorithms are started to be used</a:t>
            </a:r>
          </a:p>
          <a:p>
            <a:r>
              <a:rPr lang="en-US" dirty="0"/>
              <a:t>Then they are starting to compare them to each other</a:t>
            </a:r>
          </a:p>
          <a:p>
            <a:r>
              <a:rPr lang="en-US" dirty="0"/>
              <a:t>But GA have been used for a long time and is still seen as a viable option</a:t>
            </a:r>
          </a:p>
          <a:p>
            <a:r>
              <a:rPr lang="en-US" dirty="0"/>
              <a:t>FF was seen as one of the more effective one when Khan.et.al compared 6 different algorithms.</a:t>
            </a:r>
          </a:p>
          <a:p>
            <a:r>
              <a:rPr lang="en-US" dirty="0"/>
              <a:t>Most studies focused only on energy capacity not power capacity.</a:t>
            </a:r>
          </a:p>
          <a:p>
            <a:r>
              <a:rPr lang="en-US" dirty="0"/>
              <a:t>FF and GA was chosen to be looked more into as they were seen as state of the 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6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Explain</a:t>
            </a:r>
            <a:r>
              <a:rPr lang="sv-SE" dirty="0"/>
              <a:t> ELH </a:t>
            </a:r>
            <a:r>
              <a:rPr lang="sv-SE" dirty="0" err="1"/>
              <a:t>case</a:t>
            </a:r>
            <a:r>
              <a:rPr lang="sv-SE" dirty="0"/>
              <a:t> 3 </a:t>
            </a:r>
            <a:r>
              <a:rPr lang="sv-SE" dirty="0" err="1"/>
              <a:t>here</a:t>
            </a:r>
            <a:r>
              <a:rPr lang="sv-SE" dirty="0"/>
              <a:t>: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48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two lines, be quick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87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Charge: Next timestep of BESS capacity is equal to current BESS capacity plus power P times the efficiency </a:t>
            </a:r>
            <a:r>
              <a:rPr lang="en-US" dirty="0" err="1"/>
              <a:t>paramteter</a:t>
            </a:r>
            <a:r>
              <a:rPr lang="en-US" dirty="0"/>
              <a:t> eta for charging</a:t>
            </a:r>
          </a:p>
          <a:p>
            <a:r>
              <a:rPr lang="en-US" dirty="0" err="1"/>
              <a:t>DIscharge</a:t>
            </a:r>
            <a:r>
              <a:rPr lang="en-US" dirty="0"/>
              <a:t>: same but for discharge</a:t>
            </a:r>
          </a:p>
          <a:p>
            <a:r>
              <a:rPr lang="en-US" dirty="0"/>
              <a:t>Maximum discharge and charging power limits what can be charged/discharge to the BESS</a:t>
            </a:r>
          </a:p>
          <a:p>
            <a:r>
              <a:rPr lang="en-US" dirty="0"/>
              <a:t>A minimum and maximum value for the BESS capacity</a:t>
            </a:r>
          </a:p>
          <a:p>
            <a:endParaRPr lang="en-US" dirty="0"/>
          </a:p>
          <a:p>
            <a:r>
              <a:rPr lang="en-US" dirty="0"/>
              <a:t>State of charge of the BESS, limitations, equations (rules) is implemented into the optimization/model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76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functions, main goal to optimize for NPV or LCOS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8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NPV: Depends on CAPEX, Cash inflows and outflows and lastly the discount rate</a:t>
            </a:r>
          </a:p>
          <a:p>
            <a:r>
              <a:rPr lang="en-US" dirty="0"/>
              <a:t>Used to determine the current value of all future cashflows including the initial investment (CAPEX)</a:t>
            </a:r>
          </a:p>
          <a:p>
            <a:endParaRPr lang="en-US" dirty="0"/>
          </a:p>
          <a:p>
            <a:r>
              <a:rPr lang="en-US" dirty="0"/>
              <a:t>Bullets points explain the NPV</a:t>
            </a:r>
          </a:p>
          <a:p>
            <a:r>
              <a:rPr lang="en-US" dirty="0"/>
              <a:t>Why use NPV?</a:t>
            </a:r>
          </a:p>
          <a:p>
            <a:endParaRPr lang="en-US" dirty="0"/>
          </a:p>
          <a:p>
            <a:r>
              <a:rPr lang="en-US" dirty="0"/>
              <a:t>Equations for </a:t>
            </a:r>
            <a:r>
              <a:rPr lang="en-US" dirty="0" err="1"/>
              <a:t>npv</a:t>
            </a:r>
            <a:r>
              <a:rPr lang="en-US" dirty="0"/>
              <a:t> in end of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6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6FCA-82E1-497B-8B28-CB406AEC083E}" type="datetime1">
              <a:rPr lang="sv-SE" smtClean="0"/>
              <a:t>2022-08-12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2176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9CEF-CB6D-4521-8269-281EB04940D6}" type="datetime1">
              <a:rPr lang="sv-SE" smtClean="0"/>
              <a:t>2022-08-12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368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EE97-4D42-4854-A2F5-EE8359A05A1F}" type="datetime1">
              <a:rPr lang="sv-SE" smtClean="0"/>
              <a:t>2022-08-12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1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43E77-53F8-42A5-B9AD-5196064F8B75}" type="datetime1">
              <a:rPr lang="sv-SE" smtClean="0"/>
              <a:t>2022-08-12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393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4FFC-5E4C-4A41-BA51-D98DFE63E040}" type="datetime1">
              <a:rPr lang="sv-SE" smtClean="0"/>
              <a:t>2022-08-12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404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10084-13BC-4CA6-9540-969C5186A265}" type="datetime1">
              <a:rPr lang="sv-SE" smtClean="0"/>
              <a:t>2022-08-12</a:t>
            </a:fld>
            <a:endParaRPr lang="sv-S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737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1509-E789-4BA4-8A42-8644AE5CF6FA}" type="datetime1">
              <a:rPr lang="sv-SE" smtClean="0"/>
              <a:t>2022-08-12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7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F596-BBAD-41A1-88C5-D3C9BF3A1668}" type="datetime1">
              <a:rPr lang="sv-SE" smtClean="0"/>
              <a:t>2022-08-12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02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14E2-F183-4D1B-A559-9ECA049481C0}" type="datetime1">
              <a:rPr lang="sv-SE" smtClean="0"/>
              <a:t>2022-08-12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188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6D84-793D-475D-96B0-AF9059EFA7CE}" type="datetime1">
              <a:rPr lang="sv-SE" smtClean="0"/>
              <a:t>2022-08-12</a:t>
            </a:fld>
            <a:endParaRPr lang="sv-S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sv-S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126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C242436-108F-4376-AF58-F54EAAAF92CE}" type="datetime1">
              <a:rPr lang="sv-SE" smtClean="0"/>
              <a:t>2022-08-12</a:t>
            </a:fld>
            <a:endParaRPr lang="sv-S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sv-S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77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32D0010-B13D-4B63-B3C6-E78ACB70B8D0}" type="datetime1">
              <a:rPr lang="sv-SE" smtClean="0"/>
              <a:t>2022-08-12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864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3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05788A38-5F0C-4592-A0DC-5B634F43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A2813193-D35D-42A9-A6CA-6D04EFAA7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753770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DFE73-1B89-2AE7-F23F-25C8ECAE3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sz="2100" b="0" i="0" u="none" strike="noStrike" baseline="0">
                <a:latin typeface="LMRoman17-Regular"/>
              </a:rPr>
              <a:t>Comprehensive Study of Metaheuristic Algorithms for</a:t>
            </a:r>
            <a:br>
              <a:rPr lang="en-US" sz="2100" b="0" i="0" u="none" strike="noStrike" baseline="0">
                <a:latin typeface="LMRoman17-Regular"/>
              </a:rPr>
            </a:br>
            <a:r>
              <a:rPr lang="en-US" sz="2100" b="0" i="0" u="none" strike="noStrike" baseline="0">
                <a:latin typeface="LMRoman17-Regular"/>
              </a:rPr>
              <a:t>Optimal Sizing of Multiservice BESS</a:t>
            </a:r>
            <a:endParaRPr lang="sv-SE" sz="2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2FA74-2CA3-BEFA-D873-AE8FAE81E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352544"/>
            <a:ext cx="5928358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>
                <a:solidFill>
                  <a:srgbClr val="FFFFFF"/>
                </a:solidFill>
              </a:rPr>
              <a:t>By: Joakim Ginste</a:t>
            </a:r>
          </a:p>
          <a:p>
            <a:pPr>
              <a:lnSpc>
                <a:spcPct val="90000"/>
              </a:lnSpc>
            </a:pPr>
            <a:r>
              <a:rPr lang="sv-SE">
                <a:solidFill>
                  <a:srgbClr val="FFFFFF"/>
                </a:solidFill>
              </a:rPr>
              <a:t>Supervisor: Felipe Ignacio Gallardo</a:t>
            </a:r>
          </a:p>
          <a:p>
            <a:pPr>
              <a:lnSpc>
                <a:spcPct val="90000"/>
              </a:lnSpc>
            </a:pPr>
            <a:r>
              <a:rPr lang="sv-SE">
                <a:solidFill>
                  <a:srgbClr val="FFFFFF"/>
                </a:solidFill>
              </a:rPr>
              <a:t>Examinator: Justin NingWei Chiu</a:t>
            </a:r>
          </a:p>
        </p:txBody>
      </p:sp>
      <p:pic>
        <p:nvPicPr>
          <p:cNvPr id="7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B860D2B-2A6C-0DF6-24C3-1650FCFCB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2" r="14332"/>
          <a:stretch/>
        </p:blipFill>
        <p:spPr>
          <a:xfrm>
            <a:off x="8177782" y="785764"/>
            <a:ext cx="3374138" cy="49717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B4434-F5C0-BC39-5AE1-8EDA4799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730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8A9B0-AB8E-7040-894E-7427118E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sv-SE" sz="2000">
                <a:solidFill>
                  <a:schemeClr val="bg1"/>
                </a:solidFill>
              </a:rPr>
              <a:t>BESS charge/discharge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BD9A-55E2-0437-B1BA-2FC32798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idea:</a:t>
            </a:r>
          </a:p>
          <a:p>
            <a:r>
              <a:rPr lang="en-US" dirty="0">
                <a:solidFill>
                  <a:schemeClr val="bg1"/>
                </a:solidFill>
              </a:rPr>
              <a:t>Charge BESS (buy) when: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Hourly cost &lt; Daily average cost</a:t>
            </a:r>
          </a:p>
          <a:p>
            <a:r>
              <a:rPr lang="en-US" dirty="0">
                <a:solidFill>
                  <a:schemeClr val="bg1"/>
                </a:solidFill>
              </a:rPr>
              <a:t>Discharge (sell) when: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Hourly cost  &gt; Daily average cost</a:t>
            </a:r>
          </a:p>
          <a:p>
            <a:r>
              <a:rPr lang="en-US" dirty="0">
                <a:solidFill>
                  <a:schemeClr val="bg1"/>
                </a:solidFill>
              </a:rPr>
              <a:t>Edge cases -&gt; complicated flowchart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27CEA40-D14D-DCE8-AC7F-C01E4360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72" y="3209"/>
            <a:ext cx="7471603" cy="67618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AC6FF-5449-3928-43B1-0E56E89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688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3837-EE09-DA36-3444-2B001D81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sz="2000" dirty="0"/>
              <a:t>Bess charge/discharge equations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DADE32-5129-94B8-F8E1-5AFDAF6B4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959155"/>
          </a:xfrm>
        </p:spPr>
        <p:txBody>
          <a:bodyPr>
            <a:normAutofit/>
          </a:bodyPr>
          <a:lstStyle/>
          <a:p>
            <a:r>
              <a:rPr lang="en-US" dirty="0"/>
              <a:t>Charge : </a:t>
            </a:r>
            <a:r>
              <a:rPr lang="en-US" dirty="0" err="1"/>
              <a:t>BESS</a:t>
            </a:r>
            <a:r>
              <a:rPr lang="en-US" baseline="-25000" dirty="0" err="1"/>
              <a:t>c</a:t>
            </a:r>
            <a:r>
              <a:rPr lang="en-US" dirty="0"/>
              <a:t>(t + 1) = </a:t>
            </a:r>
            <a:r>
              <a:rPr lang="en-US" dirty="0" err="1"/>
              <a:t>BESSc</a:t>
            </a:r>
            <a:r>
              <a:rPr lang="en-US" dirty="0"/>
              <a:t>(t) + P</a:t>
            </a:r>
            <a:r>
              <a:rPr lang="en-US" baseline="-25000" dirty="0"/>
              <a:t>c</a:t>
            </a:r>
            <a:r>
              <a:rPr lang="en-US" dirty="0"/>
              <a:t>(t) ∗ </a:t>
            </a:r>
            <a:r>
              <a:rPr lang="el-GR" dirty="0"/>
              <a:t>η</a:t>
            </a:r>
            <a:r>
              <a:rPr lang="en-US" baseline="-25000" dirty="0"/>
              <a:t>c</a:t>
            </a:r>
            <a:endParaRPr lang="en-US" dirty="0"/>
          </a:p>
          <a:p>
            <a:r>
              <a:rPr lang="en-US" dirty="0"/>
              <a:t>Discharge : </a:t>
            </a:r>
            <a:r>
              <a:rPr lang="en-US" dirty="0" err="1"/>
              <a:t>BESS</a:t>
            </a:r>
            <a:r>
              <a:rPr lang="en-US" baseline="-25000" dirty="0" err="1"/>
              <a:t>c</a:t>
            </a:r>
            <a:r>
              <a:rPr lang="en-US" dirty="0"/>
              <a:t>(t + 1) = </a:t>
            </a:r>
            <a:r>
              <a:rPr lang="en-US" dirty="0" err="1"/>
              <a:t>BESSc</a:t>
            </a:r>
            <a:r>
              <a:rPr lang="en-US" dirty="0"/>
              <a:t>(t) − P</a:t>
            </a:r>
            <a:r>
              <a:rPr lang="en-US" baseline="-25000" dirty="0"/>
              <a:t>d</a:t>
            </a:r>
            <a:r>
              <a:rPr lang="en-US" dirty="0"/>
              <a:t>(t) ∗ </a:t>
            </a:r>
            <a:r>
              <a:rPr lang="el-GR" dirty="0"/>
              <a:t>η</a:t>
            </a:r>
            <a:r>
              <a:rPr lang="en-US" baseline="-25000" dirty="0"/>
              <a:t>d</a:t>
            </a:r>
          </a:p>
          <a:p>
            <a:r>
              <a:rPr lang="en-US" dirty="0"/>
              <a:t>0 ≤ P</a:t>
            </a:r>
            <a:r>
              <a:rPr lang="en-US" baseline="-25000" dirty="0"/>
              <a:t>c</a:t>
            </a:r>
            <a:r>
              <a:rPr lang="en-US" dirty="0"/>
              <a:t>(t) ≤ </a:t>
            </a:r>
            <a:r>
              <a:rPr lang="en-US" dirty="0" err="1"/>
              <a:t>P</a:t>
            </a:r>
            <a:r>
              <a:rPr lang="en-US" baseline="-25000" dirty="0" err="1"/>
              <a:t>c,max</a:t>
            </a:r>
            <a:r>
              <a:rPr lang="en-US" baseline="-25000" dirty="0"/>
              <a:t> </a:t>
            </a:r>
          </a:p>
          <a:p>
            <a:r>
              <a:rPr lang="en-US" dirty="0"/>
              <a:t>0 ≤ P</a:t>
            </a:r>
            <a:r>
              <a:rPr lang="en-US" baseline="-25000" dirty="0"/>
              <a:t>d</a:t>
            </a:r>
            <a:r>
              <a:rPr lang="en-US" dirty="0"/>
              <a:t>(t) ≤ </a:t>
            </a:r>
            <a:r>
              <a:rPr lang="en-US" dirty="0" err="1"/>
              <a:t>P</a:t>
            </a:r>
            <a:r>
              <a:rPr lang="en-US" baseline="-25000" dirty="0" err="1"/>
              <a:t>d,max</a:t>
            </a:r>
            <a:endParaRPr lang="en-US" baseline="-25000" dirty="0"/>
          </a:p>
          <a:p>
            <a:r>
              <a:rPr lang="en-US" dirty="0" err="1"/>
              <a:t>BESS</a:t>
            </a:r>
            <a:r>
              <a:rPr lang="en-US" baseline="-25000" dirty="0" err="1"/>
              <a:t>min</a:t>
            </a:r>
            <a:r>
              <a:rPr lang="en-US" dirty="0"/>
              <a:t> ≤ </a:t>
            </a:r>
            <a:r>
              <a:rPr lang="en-US" dirty="0" err="1"/>
              <a:t>BESS</a:t>
            </a:r>
            <a:r>
              <a:rPr lang="en-US" baseline="-25000" dirty="0" err="1"/>
              <a:t>c</a:t>
            </a:r>
            <a:r>
              <a:rPr lang="en-US" dirty="0"/>
              <a:t>(t) ≤ </a:t>
            </a:r>
            <a:r>
              <a:rPr lang="en-US" dirty="0" err="1"/>
              <a:t>BESS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r>
              <a:rPr lang="en-US" dirty="0"/>
              <a:t>BESS(t = 0) = 0  Optimization starting with no electricity in BESS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44763E-1F5B-4192-9E84-267D8A64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223" y="3822192"/>
            <a:ext cx="6882951" cy="20684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13361-A314-4AA8-8C94-46622655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3905450"/>
            <a:ext cx="6720840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9BF92-130D-2E31-A9AE-8394477B1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90" y="4456536"/>
            <a:ext cx="6528816" cy="7997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DDB5B-286A-42E4-0D62-C0F2C1DB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11</a:t>
            </a:fld>
            <a:endParaRPr lang="sv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82393-1281-8392-004F-1C93481F7122}"/>
              </a:ext>
            </a:extLst>
          </p:cNvPr>
          <p:cNvSpPr txBox="1"/>
          <p:nvPr/>
        </p:nvSpPr>
        <p:spPr>
          <a:xfrm>
            <a:off x="6357885" y="5973919"/>
            <a:ext cx="351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Charge/Discharge flowchart</a:t>
            </a:r>
          </a:p>
        </p:txBody>
      </p:sp>
    </p:spTree>
    <p:extLst>
      <p:ext uri="{BB962C8B-B14F-4D97-AF65-F5344CB8AC3E}">
        <p14:creationId xmlns:p14="http://schemas.microsoft.com/office/powerpoint/2010/main" val="11945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122E-DF0B-3789-CCAA-C88BFBED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B3F584-407E-425E-C1E3-7E94FEDAD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757610"/>
              </p:ext>
            </p:extLst>
          </p:nvPr>
        </p:nvGraphicFramePr>
        <p:xfrm>
          <a:off x="2231136" y="2638044"/>
          <a:ext cx="7729728" cy="3579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2A747-677A-2208-308A-62C95ECA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807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E7DD2-E9A0-5E51-1D02-6CB3D49D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Net present value (NPV)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F7894-24C5-93A3-09FE-CB101BEC7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59" y="556330"/>
            <a:ext cx="6479270" cy="2316338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593488E-3D45-492E-4BD1-DB1F836E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4" y="413011"/>
            <a:ext cx="5552274" cy="2602976"/>
          </a:xfrm>
          <a:prstGeom prst="rect">
            <a:avLst/>
          </a:prstGeom>
        </p:spPr>
      </p:pic>
      <p:pic>
        <p:nvPicPr>
          <p:cNvPr id="20" name="Content Placeholder 19" descr="Text&#10;&#10;Description automatically generated">
            <a:extLst>
              <a:ext uri="{FF2B5EF4-FFF2-40B4-BE49-F238E27FC236}">
                <a16:creationId xmlns:a16="http://schemas.microsoft.com/office/drawing/2014/main" id="{65179732-506E-3126-2215-96E9B2A68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20" y="4752116"/>
            <a:ext cx="7536959" cy="201841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4557E51-EB25-1093-99B9-D378F3C3D135}"/>
                  </a:ext>
                </a:extLst>
              </p14:cNvPr>
              <p14:cNvContentPartPr/>
              <p14:nvPr/>
            </p14:nvContentPartPr>
            <p14:xfrm>
              <a:off x="2519710" y="1322754"/>
              <a:ext cx="2970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4557E51-EB25-1093-99B9-D378F3C3D1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0710" y="1314114"/>
                <a:ext cx="298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A1DD95-407A-07AD-822E-5C8CD9EA95DD}"/>
                  </a:ext>
                </a:extLst>
              </p14:cNvPr>
              <p14:cNvContentPartPr/>
              <p14:nvPr/>
            </p14:nvContentPartPr>
            <p14:xfrm>
              <a:off x="5479990" y="590514"/>
              <a:ext cx="360" cy="712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A1DD95-407A-07AD-822E-5C8CD9EA95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1350" y="581514"/>
                <a:ext cx="1800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639D57-DD75-B985-4AC2-C87F38774423}"/>
                  </a:ext>
                </a:extLst>
              </p14:cNvPr>
              <p14:cNvContentPartPr/>
              <p14:nvPr/>
            </p14:nvContentPartPr>
            <p14:xfrm>
              <a:off x="2513950" y="591594"/>
              <a:ext cx="360" cy="72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639D57-DD75-B985-4AC2-C87F387744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4950" y="582594"/>
                <a:ext cx="1800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696A01-EAB8-74F2-2C34-B7F05E79A63C}"/>
                  </a:ext>
                </a:extLst>
              </p14:cNvPr>
              <p14:cNvContentPartPr/>
              <p14:nvPr/>
            </p14:nvContentPartPr>
            <p14:xfrm>
              <a:off x="2519710" y="594474"/>
              <a:ext cx="29505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696A01-EAB8-74F2-2C34-B7F05E79A6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0710" y="585834"/>
                <a:ext cx="29682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9AD8CD-D7D6-184E-0B45-BE57A3FB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8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C45-BCEB-DABB-4AC4-66E30DBE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Levelized cost of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30EC54-9558-7FBB-2A39-C100DC397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0" y="791441"/>
            <a:ext cx="4818890" cy="239524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DD7AE5-9B21-1814-6927-E2CA3BA3D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0" y="3671316"/>
            <a:ext cx="4818890" cy="1284305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88A27375-EA2F-4CA0-B3CA-C56DACB99F93}"/>
              </a:ext>
            </a:extLst>
          </p:cNvPr>
          <p:cNvSpPr/>
          <p:nvPr/>
        </p:nvSpPr>
        <p:spPr>
          <a:xfrm>
            <a:off x="8523246" y="682955"/>
            <a:ext cx="3108960" cy="91440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DECB3-B4C4-18AD-4AAC-4A67CF12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220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B2BE0-729C-087B-E564-F3842F85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BD958-0412-ACC6-E5AB-8E78B7B0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Based on evolution</a:t>
            </a:r>
          </a:p>
          <a:p>
            <a:r>
              <a:rPr lang="en-US" dirty="0">
                <a:solidFill>
                  <a:schemeClr val="bg1"/>
                </a:solidFill>
              </a:rPr>
              <a:t>Solutions contains genes</a:t>
            </a:r>
          </a:p>
          <a:p>
            <a:r>
              <a:rPr lang="en-US" dirty="0">
                <a:solidFill>
                  <a:schemeClr val="bg1"/>
                </a:solidFill>
              </a:rPr>
              <a:t>Genes = [BESS capacity, Power]</a:t>
            </a:r>
          </a:p>
          <a:p>
            <a:r>
              <a:rPr lang="en-US" dirty="0">
                <a:solidFill>
                  <a:schemeClr val="bg1"/>
                </a:solidFill>
              </a:rPr>
              <a:t>Objective function -&gt; fitness value</a:t>
            </a:r>
          </a:p>
          <a:p>
            <a:r>
              <a:rPr lang="en-US" dirty="0">
                <a:solidFill>
                  <a:schemeClr val="bg1"/>
                </a:solidFill>
              </a:rPr>
              <a:t>Parent selection</a:t>
            </a:r>
          </a:p>
          <a:p>
            <a:r>
              <a:rPr lang="en-US" dirty="0">
                <a:solidFill>
                  <a:schemeClr val="bg1"/>
                </a:solidFill>
              </a:rPr>
              <a:t>Crossover</a:t>
            </a:r>
          </a:p>
          <a:p>
            <a:r>
              <a:rPr lang="en-US" dirty="0">
                <a:solidFill>
                  <a:schemeClr val="bg1"/>
                </a:solidFill>
              </a:rPr>
              <a:t>Mutation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DCFA9F-AC02-3D95-50F6-BAE515AD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31" y="11202"/>
            <a:ext cx="4391868" cy="68355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F182-A8A3-544E-8D53-9E91893E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15</a:t>
            </a:fld>
            <a:endParaRPr lang="sv-SE"/>
          </a:p>
        </p:txBody>
      </p:sp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10DFE553-B187-E435-E7D0-4B95EFE39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67" y="4666157"/>
            <a:ext cx="5295794" cy="2010747"/>
          </a:xfrm>
          <a:prstGeom prst="rect">
            <a:avLst/>
          </a:prstGeom>
        </p:spPr>
      </p:pic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8999337-24BB-0D16-AABA-F1249868F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26" y="2889170"/>
            <a:ext cx="3864035" cy="15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1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96E08-4A70-1684-EEFF-7305BFC3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Genetic algorithm - parameters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CC7E2C9-A175-EBE5-C178-D0390946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0" y="844975"/>
            <a:ext cx="5403310" cy="161605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ED8E086-A3F1-4C73-9A32-65E84B55F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336" y="401442"/>
            <a:ext cx="4711762" cy="250312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09748B-C839-A8FD-8B16-753885E2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Generations = number of iterations</a:t>
            </a:r>
          </a:p>
          <a:p>
            <a:r>
              <a:rPr lang="en-US" dirty="0">
                <a:solidFill>
                  <a:schemeClr val="bg1"/>
                </a:solidFill>
              </a:rPr>
              <a:t>50% of solutions are used as parents – The remainder is filled with new random solutions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2E5D83-D6DF-F4A8-BDB8-C8D22EBC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818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AAD62-7B11-290E-CD71-32AB4CAC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54" y="439160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Firefly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53529-091E-FB16-1FB5-FB6C64942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54" y="2441566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Based on fireflies and their attractiveness to each other </a:t>
            </a:r>
          </a:p>
          <a:p>
            <a:r>
              <a:rPr lang="en-US" dirty="0">
                <a:solidFill>
                  <a:schemeClr val="bg1"/>
                </a:solidFill>
              </a:rPr>
              <a:t>A firefly represent a solution</a:t>
            </a:r>
          </a:p>
          <a:p>
            <a:r>
              <a:rPr lang="en-US" dirty="0">
                <a:solidFill>
                  <a:schemeClr val="bg1"/>
                </a:solidFill>
              </a:rPr>
              <a:t>The brighter the firefly the more attractive</a:t>
            </a:r>
          </a:p>
          <a:p>
            <a:r>
              <a:rPr lang="en-US" dirty="0">
                <a:solidFill>
                  <a:schemeClr val="bg1"/>
                </a:solidFill>
              </a:rPr>
              <a:t>Fireflies moves towards the most attractive (best solution) fireflies</a:t>
            </a:r>
          </a:p>
          <a:p>
            <a:r>
              <a:rPr lang="en-US" dirty="0">
                <a:solidFill>
                  <a:schemeClr val="bg1"/>
                </a:solidFill>
              </a:rPr>
              <a:t>Search space same as for GA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E40349C0-5A91-6A61-DD30-2B585E24D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52" y="36273"/>
            <a:ext cx="4393580" cy="6785454"/>
          </a:xfrm>
          <a:prstGeom prst="rect">
            <a:avLst/>
          </a:prstGeom>
        </p:spPr>
      </p:pic>
      <p:pic>
        <p:nvPicPr>
          <p:cNvPr id="15" name="Picture 14" descr="A picture containing text, watch, clock, gauge&#10;&#10;Description automatically generated">
            <a:extLst>
              <a:ext uri="{FF2B5EF4-FFF2-40B4-BE49-F238E27FC236}">
                <a16:creationId xmlns:a16="http://schemas.microsoft.com/office/drawing/2014/main" id="{5296314B-27A2-7B5E-103E-E4FB175A5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4" y="826866"/>
            <a:ext cx="1019317" cy="476316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C1A8D60-85C4-3936-C88C-B285FC1E4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93" y="2137288"/>
            <a:ext cx="2705478" cy="676369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839F11-BF12-B5BA-66AB-912CF72BB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07" y="3760439"/>
            <a:ext cx="3057952" cy="562053"/>
          </a:xfrm>
          <a:prstGeom prst="rect">
            <a:avLst/>
          </a:prstGeom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F9CD3571-EE07-7EFD-52ED-8681C6DE8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89" y="4750538"/>
            <a:ext cx="3049970" cy="1667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6CA8EF-8523-C4B0-0F9B-5A62BFEA55A9}"/>
              </a:ext>
            </a:extLst>
          </p:cNvPr>
          <p:cNvSpPr txBox="1"/>
          <p:nvPr/>
        </p:nvSpPr>
        <p:spPr>
          <a:xfrm>
            <a:off x="4922693" y="285310"/>
            <a:ext cx="264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Attractiveness parameter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431B0-B3C3-B294-F24F-0B91A5F3E16D}"/>
              </a:ext>
            </a:extLst>
          </p:cNvPr>
          <p:cNvSpPr txBox="1"/>
          <p:nvPr/>
        </p:nvSpPr>
        <p:spPr>
          <a:xfrm>
            <a:off x="5250520" y="1642758"/>
            <a:ext cx="199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Cartesian distance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EA10A-0D52-9DB2-C131-4D192F669F3B}"/>
              </a:ext>
            </a:extLst>
          </p:cNvPr>
          <p:cNvSpPr txBox="1"/>
          <p:nvPr/>
        </p:nvSpPr>
        <p:spPr>
          <a:xfrm>
            <a:off x="5257329" y="3114108"/>
            <a:ext cx="203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of movement of firefly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DE92F10-34AD-9D65-CD59-F8430733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998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C782-4CD6-114B-B804-E3019572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Case study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BBA42A6-BCF2-FE9F-AC69-A67FF73E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2D3F50-3331-E1C0-F332-F9695BFEE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6" y="2332260"/>
            <a:ext cx="5817098" cy="436282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29C4256-5302-63E3-84A1-8DA9C04DF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54" y="2332260"/>
            <a:ext cx="6112334" cy="437031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C15ED-5C87-6837-0451-98098C27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1519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D30DE-67AA-671A-0237-F8A54604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used in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030D3-E303-ACE8-6F29-E7D59A23B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407499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All monetary values are changed to 2022 euro, before optimization takes place</a:t>
            </a:r>
          </a:p>
          <a:p>
            <a:r>
              <a:rPr lang="en-US" dirty="0">
                <a:solidFill>
                  <a:schemeClr val="bg1"/>
                </a:solidFill>
              </a:rPr>
              <a:t>BESS linear capacity degradation of 1.6% each year resulting in 15% after 10 years.</a:t>
            </a:r>
          </a:p>
          <a:p>
            <a:r>
              <a:rPr lang="en-US" dirty="0">
                <a:solidFill>
                  <a:schemeClr val="bg1"/>
                </a:solidFill>
              </a:rPr>
              <a:t>Day ahead electricity cost from </a:t>
            </a:r>
            <a:r>
              <a:rPr lang="en-US" dirty="0" err="1">
                <a:solidFill>
                  <a:schemeClr val="bg1"/>
                </a:solidFill>
              </a:rPr>
              <a:t>Nordpool</a:t>
            </a:r>
            <a:r>
              <a:rPr lang="en-US" dirty="0">
                <a:solidFill>
                  <a:schemeClr val="bg1"/>
                </a:solidFill>
              </a:rPr>
              <a:t> 2017 Stockholm</a:t>
            </a:r>
          </a:p>
          <a:p>
            <a:r>
              <a:rPr lang="en-US" dirty="0">
                <a:solidFill>
                  <a:schemeClr val="bg1"/>
                </a:solidFill>
              </a:rPr>
              <a:t>Temperature, electricity and heating demand from residential building in </a:t>
            </a:r>
            <a:r>
              <a:rPr lang="en-US" dirty="0" err="1">
                <a:solidFill>
                  <a:schemeClr val="bg1"/>
                </a:solidFill>
              </a:rPr>
              <a:t>Theran</a:t>
            </a:r>
            <a:r>
              <a:rPr lang="en-US" dirty="0">
                <a:solidFill>
                  <a:schemeClr val="bg1"/>
                </a:solidFill>
              </a:rPr>
              <a:t>, Iran, 2017.</a:t>
            </a:r>
          </a:p>
          <a:p>
            <a:r>
              <a:rPr lang="en-US" dirty="0">
                <a:solidFill>
                  <a:schemeClr val="bg1"/>
                </a:solidFill>
              </a:rPr>
              <a:t>Yearly consumption: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Electricity: 3.45 </a:t>
            </a:r>
            <a:r>
              <a:rPr lang="en-US" dirty="0" err="1">
                <a:solidFill>
                  <a:schemeClr val="bg1"/>
                </a:solidFill>
              </a:rPr>
              <a:t>TWh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Heating: 2.3 </a:t>
            </a:r>
            <a:r>
              <a:rPr lang="en-US" dirty="0" err="1">
                <a:solidFill>
                  <a:schemeClr val="bg1"/>
                </a:solidFill>
              </a:rPr>
              <a:t>TWh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EE9BF87-86EB-ED4A-997E-5F9B2E77C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45169"/>
            <a:ext cx="6250769" cy="440679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2E29A-CBAE-6527-508D-0E915304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33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63C8D-6647-AA08-E4C7-7F99739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1C2E111-C248-AE09-B860-EBD3A712F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Energy storage will play an important role in the future energy market.</a:t>
            </a:r>
          </a:p>
          <a:p>
            <a:pPr lvl="1"/>
            <a:r>
              <a:rPr lang="en-US" dirty="0"/>
              <a:t>Due to more instability being introduced by variable energy production sources.</a:t>
            </a:r>
          </a:p>
          <a:p>
            <a:pPr lvl="1"/>
            <a:r>
              <a:rPr lang="en-US" dirty="0"/>
              <a:t>Can be used for power stability</a:t>
            </a:r>
          </a:p>
          <a:p>
            <a:pPr lvl="1"/>
            <a:r>
              <a:rPr lang="en-US" dirty="0"/>
              <a:t>Monetary value can be gained by energy arbitrage</a:t>
            </a:r>
          </a:p>
          <a:p>
            <a:r>
              <a:rPr lang="en-US" dirty="0"/>
              <a:t>This study will investigate state of the art methods for optimal sizing of battery energy storage system (BESS)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9D501-2F6D-D910-76C5-378DB19E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32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83C4A-B685-C2A9-F71B-89CBF846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Result -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D576-F6EB-96FB-19E8-BBEF36006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 case</a:t>
            </a:r>
          </a:p>
          <a:p>
            <a:r>
              <a:rPr lang="en-US" dirty="0">
                <a:solidFill>
                  <a:schemeClr val="bg1"/>
                </a:solidFill>
              </a:rPr>
              <a:t>In order to compare with Case 3 on savings from switching to an ELH from gas heating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F056414-6D2E-3B88-74CC-F6D6258A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268112"/>
            <a:ext cx="6250769" cy="21609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84DFC-B41D-2C30-C3FA-FA7E6C2E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583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3D8A736-B71D-C9FF-730F-ED1BB16B1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7" y="2329293"/>
            <a:ext cx="5067626" cy="32686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84F48-2FCB-C454-5585-9DB4185F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Case 2 –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196264-653F-2D95-A0C6-96D06693C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7" y="500047"/>
            <a:ext cx="5158794" cy="1579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F8E033-2892-30CF-6E44-09D57E77B8BB}"/>
              </a:ext>
            </a:extLst>
          </p:cNvPr>
          <p:cNvSpPr txBox="1"/>
          <p:nvPr/>
        </p:nvSpPr>
        <p:spPr>
          <a:xfrm>
            <a:off x="6119732" y="2832410"/>
            <a:ext cx="5291327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Neither GA or FF can get positive NPV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FF finds bets NPV value at lowest value in search space. I.E., not worth investing in BESS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can find better solution for LCOS with high values for BESS capacity and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and FF shows convergence of solution with higher iterations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0F53DA-B334-69A1-C906-867EB98B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062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E2AB9F9-34B3-2157-8A29-6C025F8DE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0" y="3377509"/>
            <a:ext cx="4158240" cy="273404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59D48-C459-3A1B-2488-4F8657AB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Case 3 –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7F9C500-0DDB-1C09-3AD2-7B977A2D9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860127"/>
            <a:ext cx="4671595" cy="2195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52AA3-D7CC-B9E3-37F4-62427C0286F1}"/>
              </a:ext>
            </a:extLst>
          </p:cNvPr>
          <p:cNvSpPr txBox="1"/>
          <p:nvPr/>
        </p:nvSpPr>
        <p:spPr>
          <a:xfrm>
            <a:off x="6119732" y="2698595"/>
            <a:ext cx="5291327" cy="336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finds better results for both LCOS and NPV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converges with higher iterations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FF gets stuck at local optimum at [0.1, 0.1, 0.1] for LCOS optimization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NPV vs LCOS gives highly different 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wants to maximize the ELH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Large part of  yearly heating can be supplied by ELH at lower power then max.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F67AF-01D1-C98F-C757-F0B35184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117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8FC6-2F87-DCFA-B720-5A42BAFA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1"/>
            <a:ext cx="8991600" cy="614953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/>
              <a:t>Breakdown of cost/earnings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06655-B970-47ED-BFDA-5838E0B16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40555"/>
            <a:ext cx="10911840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2F4128B-B32E-45A4-BB94-297D82C3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6112"/>
            <a:ext cx="10579608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61C36AD-C34E-9B41-9AAE-075FBF1DA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" r="-2" b="1828"/>
          <a:stretch/>
        </p:blipFill>
        <p:spPr>
          <a:xfrm>
            <a:off x="970790" y="970704"/>
            <a:ext cx="5036481" cy="265176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5E31362-8B74-D3F5-12C5-E08E655EA0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" r="3" b="6957"/>
          <a:stretch/>
        </p:blipFill>
        <p:spPr>
          <a:xfrm>
            <a:off x="6173383" y="970705"/>
            <a:ext cx="5047828" cy="2663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286F9-BAB6-9769-C0AC-0DB0BA5D5E02}"/>
              </a:ext>
            </a:extLst>
          </p:cNvPr>
          <p:cNvSpPr txBox="1"/>
          <p:nvPr/>
        </p:nvSpPr>
        <p:spPr>
          <a:xfrm>
            <a:off x="1739590" y="4975270"/>
            <a:ext cx="8852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Case 2 and 3: Energy arbitrage not worth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Saved heating cost due to ELH stands for significant amount of earnings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Investment cost stands for a big part of investment, for both LCOS and NPV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6727C-CB84-A691-4F21-1431B135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851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779E5-64C2-C291-39F6-B1287780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optimization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D523-E8F1-FA54-18CB-B0FC67CB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GA is faster in all cases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The STD of time is increasing with number of iterations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FF shows a steeper increase of STD in time with higher iterations – showing its more complex inner workings.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CEAACE4-8BA8-2EC1-C90B-53775758E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58" y="1956888"/>
            <a:ext cx="6968578" cy="29442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7719A-7017-12B6-6A51-351D7074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643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2ACD9-BAC5-C4F1-231D-7B30A943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1521746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Results - Schedule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3994E-E790-3CDA-ADC6-B5305C67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04" y="3270507"/>
            <a:ext cx="3415288" cy="18032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Only </a:t>
            </a:r>
            <a:r>
              <a:rPr lang="en-US" sz="2000" dirty="0">
                <a:solidFill>
                  <a:schemeClr val="bg1"/>
                </a:solidFill>
              </a:rPr>
              <a:t>uses BESS a low amount during lifetime</a:t>
            </a:r>
          </a:p>
          <a:p>
            <a:pPr lvl="1"/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NPV: 14%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LCOS: 36%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324487E-C322-4169-453F-117F04FFE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543657"/>
            <a:ext cx="6250769" cy="36098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B456E-6AE7-8214-0CB0-D8B63D63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953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7318-BD1F-DD6F-1366-50364DE7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09D7B-4EF3-E576-08DC-4B76EB0C3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39" y="749700"/>
            <a:ext cx="5618847" cy="5358600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LCOS result (GA)</a:t>
            </a:r>
            <a:r>
              <a:rPr lang="en-US" dirty="0"/>
              <a:t> from case 2 and 3:  0.2256 €/kWh and 0.2308 €/kWh</a:t>
            </a:r>
          </a:p>
          <a:p>
            <a:pPr>
              <a:lnSpc>
                <a:spcPct val="150000"/>
              </a:lnSpc>
            </a:pPr>
            <a:r>
              <a:rPr lang="en-US" dirty="0"/>
              <a:t>Compared to</a:t>
            </a:r>
            <a:r>
              <a:rPr lang="en-US" b="1" dirty="0"/>
              <a:t> </a:t>
            </a:r>
            <a:r>
              <a:rPr lang="en-US" dirty="0"/>
              <a:t>real world values</a:t>
            </a:r>
            <a:r>
              <a:rPr lang="en-US" baseline="30000" dirty="0"/>
              <a:t>1</a:t>
            </a:r>
            <a:r>
              <a:rPr lang="en-US" dirty="0"/>
              <a:t>:  LCOS of 0.185 – 0.2704 €/kWh for Li-ion batteries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Similar results -&gt; GA and model can be seen as a useful tool to optimize for LCOS</a:t>
            </a:r>
          </a:p>
          <a:p>
            <a:pPr>
              <a:lnSpc>
                <a:spcPct val="150000"/>
              </a:lnSpc>
            </a:pPr>
            <a:r>
              <a:rPr lang="en-US" dirty="0"/>
              <a:t>Negative NPV for Case 2</a:t>
            </a:r>
          </a:p>
          <a:p>
            <a:pPr>
              <a:lnSpc>
                <a:spcPct val="150000"/>
              </a:lnSpc>
            </a:pPr>
            <a:r>
              <a:rPr lang="en-US" dirty="0"/>
              <a:t>Positive NPV for Case 3, due to installment of ELH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Schedule function</a:t>
            </a:r>
            <a:r>
              <a:rPr lang="en-US" dirty="0"/>
              <a:t> using simple methodology –&gt; not optimized usage of BESS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Only optimized for Energy arbitrage and not Peak shaving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Widely different </a:t>
            </a:r>
            <a:r>
              <a:rPr lang="en-US" dirty="0"/>
              <a:t>solutions when optimizing for NPV or LCOS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21E19-3204-544B-01DD-E734DD8F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2821-E441-F26B-C7F1-7A53A1EE53E6}"/>
              </a:ext>
            </a:extLst>
          </p:cNvPr>
          <p:cNvSpPr txBox="1"/>
          <p:nvPr/>
        </p:nvSpPr>
        <p:spPr>
          <a:xfrm>
            <a:off x="3103389" y="5797210"/>
            <a:ext cx="343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Lazard, </a:t>
            </a:r>
            <a:r>
              <a:rPr lang="en-US" i="1" dirty="0"/>
              <a:t>Levelized Cost of Energy and Levelized Cost of Storage 2018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. 2018.</a:t>
            </a:r>
          </a:p>
        </p:txBody>
      </p:sp>
    </p:spTree>
    <p:extLst>
      <p:ext uri="{BB962C8B-B14F-4D97-AF65-F5344CB8AC3E}">
        <p14:creationId xmlns:p14="http://schemas.microsoft.com/office/powerpoint/2010/main" val="166723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F3224-C5DD-8D79-CB62-0AFC7EDB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6001-01BF-4DE2-3A64-2CA56D6DD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For case 2 investing for positive NPV not possible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GA is faster and provides better results -&gt; suitable algorithm for stated problem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Nearly all profit in case 3 stems from savings by using ELH instead of heating using gas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FF gets stuck in local optimums -&gt; not as useful as GA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80D9B-F3E9-2A28-8E84-236C045A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196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B39C2-99EC-A48B-B830-600265438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74CE-F0A3-DF39-325A-E6B16D056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Investigate other BESS charge/discharge schedule functions and its effect on the results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Apply Meta-Heuristic algorithms to the problem regarding optimal scheduling.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Optimize for CO</a:t>
            </a:r>
            <a:r>
              <a:rPr lang="en-US" sz="2400" baseline="-25000" dirty="0"/>
              <a:t>2 </a:t>
            </a:r>
            <a:r>
              <a:rPr lang="en-US" sz="2400" dirty="0"/>
              <a:t>savings from ELH instead of NPV or LCOS.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25949-EA73-6A78-806E-D6708E8D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1121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3008-3FD9-20D1-E7D9-7139A68C8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EE77-CE23-AE40-3B84-572F57269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8853-8511-AC17-E093-FDC6F64C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en-US" kern="1200" spc="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kern="1200" spc="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43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423CE-96FA-400D-7340-60D9F13A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Background</a:t>
            </a:r>
            <a:endParaRPr lang="sv-SE" sz="19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2E0A-48F9-382C-4D5D-A3370164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Energy arbitrage and Peak shaving</a:t>
            </a:r>
          </a:p>
          <a:p>
            <a:pPr lvl="1"/>
            <a:r>
              <a:rPr lang="en-US" dirty="0"/>
              <a:t>Energy storage can profit of these methods</a:t>
            </a:r>
          </a:p>
          <a:p>
            <a:r>
              <a:rPr lang="en-US" dirty="0"/>
              <a:t>Optimization algorithms</a:t>
            </a:r>
          </a:p>
          <a:p>
            <a:pPr lvl="1"/>
            <a:r>
              <a:rPr lang="en-US" dirty="0"/>
              <a:t>Minimize or maximize a specific variable by changing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5F2DF-8050-3758-CD9B-064D43C5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717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26417-E91D-9536-1566-CCD736FD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FF Convergence/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8BDD-0C88-BEC1-6BBF-63F871B9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Other Meta-Heuristic algorithms could have been used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Different Energy storage techniques could have been tested (Thermal, Hydrogen)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Step size in optimization (1 hour)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1A01517-E1B3-71B9-1943-6C8AB165C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285813"/>
            <a:ext cx="6250769" cy="41255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121C6-6B6A-16BF-7457-AA79931C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50139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DFC6E-947D-801F-16FA-2702EAE5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Sensitivity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CF1864-1B74-6BBE-296F-100170578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NPV and LCOS dependence on CAPEX</a:t>
            </a:r>
          </a:p>
          <a:p>
            <a:r>
              <a:rPr lang="en-US" dirty="0">
                <a:solidFill>
                  <a:schemeClr val="bg1"/>
                </a:solidFill>
              </a:rPr>
              <a:t>Linear change in CAPEX leads to linear change in NPV and LCOS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7C68B3B5-8D8B-56E1-240E-87C2DE7D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817128"/>
            <a:ext cx="6250769" cy="3062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2421D-0B22-8DF0-A7A8-A80E745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401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CFD42-D741-C4F5-58E8-F31CB957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438" y="1201939"/>
            <a:ext cx="5715917" cy="3914063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Goal: Find state of the are techniques for optimal sizing of energy storage.</a:t>
            </a:r>
          </a:p>
          <a:p>
            <a:r>
              <a:rPr lang="en-US" dirty="0">
                <a:solidFill>
                  <a:srgbClr val="404040"/>
                </a:solidFill>
              </a:rPr>
              <a:t>Found methods: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Multi-pass dynamic programming (1995) 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Meta-Heuristic </a:t>
            </a:r>
          </a:p>
          <a:p>
            <a:pPr lvl="2"/>
            <a:r>
              <a:rPr lang="en-US" b="1" dirty="0">
                <a:solidFill>
                  <a:srgbClr val="404040"/>
                </a:solidFill>
              </a:rPr>
              <a:t>Genetic algorithm (GA)</a:t>
            </a:r>
          </a:p>
          <a:p>
            <a:pPr lvl="2"/>
            <a:r>
              <a:rPr lang="en-US" b="1" dirty="0">
                <a:solidFill>
                  <a:srgbClr val="404040"/>
                </a:solidFill>
              </a:rPr>
              <a:t>Firefly algorithm (FF)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Particle swarm optimization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Artificial bee colony, Bat algorithm, Teacher-Learner optimization, and many more.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Most studies only focuses on only optimizing for </a:t>
            </a:r>
            <a:r>
              <a:rPr lang="en-US" b="1" dirty="0">
                <a:solidFill>
                  <a:srgbClr val="404040"/>
                </a:solidFill>
              </a:rPr>
              <a:t>Energy storage capacity and not power</a:t>
            </a:r>
          </a:p>
          <a:p>
            <a:pPr lvl="1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C41BB-E1BC-75FA-5ACB-1D7A7F8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Literature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FB9B-FC13-002F-8B35-70354619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429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252D7-1969-D233-552F-73D74D08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5791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Meta heuristic algorithms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70F87-CBD5-C8F5-BBE9-01DFF53F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sv-S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04A474-9B96-7988-21F5-2472C7315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850603"/>
              </p:ext>
            </p:extLst>
          </p:nvPr>
        </p:nvGraphicFramePr>
        <p:xfrm>
          <a:off x="921592" y="941466"/>
          <a:ext cx="10340658" cy="278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536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D58A8-B329-F6B0-69AE-7EE23929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 &amp;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F768-56AC-222A-DE03-B3DBBA6C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The objective of this study is to investigate what the state-of-the-art techniques for optimal energy storage sizing is. Thereafter, apply two of these to a case study to compare the results.</a:t>
            </a:r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What difference and similarities can be found when comparing GA and FF when applied to a case study?</a:t>
            </a:r>
          </a:p>
          <a:p>
            <a:pPr lvl="2"/>
            <a:r>
              <a:rPr lang="en-US" dirty="0"/>
              <a:t>Which is most effective in finding converging results?</a:t>
            </a:r>
          </a:p>
          <a:p>
            <a:pPr lvl="2"/>
            <a:r>
              <a:rPr lang="en-US" dirty="0"/>
              <a:t>Which is overall best for the given case study?</a:t>
            </a:r>
          </a:p>
          <a:p>
            <a:pPr lvl="2"/>
            <a:r>
              <a:rPr lang="en-US" dirty="0"/>
              <a:t>Which is most time effective?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3895B-780D-76D9-A8AF-B2128A5A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77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95787-B43F-8192-5022-2C9ACD4B0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6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E23F9-3CD8-42C4-CFD0-EAC976CB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methodolgy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C3C11-DF89-5BB9-6522-CAABC40253CD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Case study: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3 different cases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2 different objective functions (LCOS) and (NPV)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Testing algorithms at different number of iterations [5, 10, 25, 50, 100, 200]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Running each case and number of iteration 10 times, to find Standard deviation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F65CF-3C06-B444-82C9-7D0D6631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6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7E04D-D188-E73A-D1BD-6F3DE497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BB97-5E1A-3ED3-71D2-3449C4235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Case 1:  Base case, No BESS or Electrical heater (ELH)</a:t>
            </a:r>
          </a:p>
          <a:p>
            <a:r>
              <a:rPr lang="en-US" dirty="0">
                <a:solidFill>
                  <a:schemeClr val="bg1"/>
                </a:solidFill>
              </a:rPr>
              <a:t>Case 2: Optimize for BESS size</a:t>
            </a:r>
          </a:p>
          <a:p>
            <a:r>
              <a:rPr lang="en-US" dirty="0">
                <a:solidFill>
                  <a:schemeClr val="bg1"/>
                </a:solidFill>
              </a:rPr>
              <a:t>Case 3: Optimize for BESS and ELH size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B131F81-DB9A-5676-9188-4AC4C28D0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F07195-49B8-EC16-B750-6527CD2D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530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0D4C0-EFDD-9910-03AC-8F6F2F04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Flowchart of fitness function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A9FA5-3658-E81D-9223-64C810CB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Flowchart of fitness function used in both Meta-heuristic algorithms</a:t>
            </a:r>
          </a:p>
          <a:p>
            <a:r>
              <a:rPr lang="en-US" dirty="0">
                <a:solidFill>
                  <a:schemeClr val="bg1"/>
                </a:solidFill>
              </a:rPr>
              <a:t>Uses fitness values to compare how different solutions to each other</a:t>
            </a:r>
          </a:p>
          <a:p>
            <a:r>
              <a:rPr lang="en-US" dirty="0">
                <a:solidFill>
                  <a:schemeClr val="bg1"/>
                </a:solidFill>
              </a:rPr>
              <a:t>Solutions structure: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Case 2: [BESS capacity, BESS power]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Case 3: [BESS capacity, BESS power, ELH power]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E0229D1-66B3-7647-A1EE-BB500B5B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10" y="0"/>
            <a:ext cx="5297804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CF0-3157-7D90-867D-DAB729D5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12548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1694</TotalTime>
  <Words>2239</Words>
  <Application>Microsoft Office PowerPoint</Application>
  <PresentationFormat>Widescreen</PresentationFormat>
  <Paragraphs>307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Corbel</vt:lpstr>
      <vt:lpstr>Gill Sans MT</vt:lpstr>
      <vt:lpstr>LMMathItalic10-Regular</vt:lpstr>
      <vt:lpstr>LMMathItalic7-Regular</vt:lpstr>
      <vt:lpstr>LMRoman10-Regular</vt:lpstr>
      <vt:lpstr>LMRoman17-Regular</vt:lpstr>
      <vt:lpstr>Parcel</vt:lpstr>
      <vt:lpstr>Comprehensive Study of Metaheuristic Algorithms for Optimal Sizing of Multiservice BESS</vt:lpstr>
      <vt:lpstr>Introduction</vt:lpstr>
      <vt:lpstr>Background</vt:lpstr>
      <vt:lpstr>Literature study</vt:lpstr>
      <vt:lpstr>Meta heuristic algorithms</vt:lpstr>
      <vt:lpstr>Objective &amp; research questions</vt:lpstr>
      <vt:lpstr>methodolgy</vt:lpstr>
      <vt:lpstr>System model</vt:lpstr>
      <vt:lpstr>Flowchart of fitness function </vt:lpstr>
      <vt:lpstr>BESS charge/discharge schedule</vt:lpstr>
      <vt:lpstr>Bess charge/discharge equations</vt:lpstr>
      <vt:lpstr>Objective functions</vt:lpstr>
      <vt:lpstr>Net present value (NPV)</vt:lpstr>
      <vt:lpstr>Levelized cost of storage</vt:lpstr>
      <vt:lpstr>Genetic algorithm</vt:lpstr>
      <vt:lpstr>Genetic algorithm - parameters</vt:lpstr>
      <vt:lpstr>Firefly algorithm</vt:lpstr>
      <vt:lpstr>Case study</vt:lpstr>
      <vt:lpstr>Data used in optimization</vt:lpstr>
      <vt:lpstr>Result - Case 1</vt:lpstr>
      <vt:lpstr>Case 2 – results</vt:lpstr>
      <vt:lpstr>Case 3 – results</vt:lpstr>
      <vt:lpstr>Breakdown of cost/earnings</vt:lpstr>
      <vt:lpstr>optimization time</vt:lpstr>
      <vt:lpstr>Results - Schedule function</vt:lpstr>
      <vt:lpstr>Discussion</vt:lpstr>
      <vt:lpstr>Conclusion</vt:lpstr>
      <vt:lpstr>Future work</vt:lpstr>
      <vt:lpstr>Thanks for listening</vt:lpstr>
      <vt:lpstr>FF Convergence/ Limitations</vt:lpstr>
      <vt:lpstr>Sensitivity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Study of Metaheuristic Algorithms for Optimal Sizing of Multiservice BESS</dc:title>
  <dc:creator>Joakim Ginste</dc:creator>
  <cp:lastModifiedBy>Joakim Ginste</cp:lastModifiedBy>
  <cp:revision>7</cp:revision>
  <dcterms:created xsi:type="dcterms:W3CDTF">2022-08-08T08:39:01Z</dcterms:created>
  <dcterms:modified xsi:type="dcterms:W3CDTF">2022-08-12T11:20:12Z</dcterms:modified>
</cp:coreProperties>
</file>